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18"/>
  </p:notesMasterIdLst>
  <p:handoutMasterIdLst>
    <p:handoutMasterId r:id="rId19"/>
  </p:handoutMasterIdLst>
  <p:sldIdLst>
    <p:sldId id="377" r:id="rId5"/>
    <p:sldId id="385" r:id="rId6"/>
    <p:sldId id="384" r:id="rId7"/>
    <p:sldId id="361" r:id="rId8"/>
    <p:sldId id="380" r:id="rId9"/>
    <p:sldId id="359" r:id="rId10"/>
    <p:sldId id="374" r:id="rId11"/>
    <p:sldId id="368" r:id="rId12"/>
    <p:sldId id="329" r:id="rId13"/>
    <p:sldId id="343" r:id="rId14"/>
    <p:sldId id="386" r:id="rId15"/>
    <p:sldId id="369" r:id="rId16"/>
    <p:sldId id="33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equera Pardo, Ana Maria" initials="APAM" lastIdx="7" clrIdx="0"/>
  <p:cmAuthor id="2" name="de Luna Gonzalez, Manuel" initials="dLGM" lastIdx="1" clrIdx="1">
    <p:extLst>
      <p:ext uri="{19B8F6BF-5375-455C-9EA6-DF929625EA0E}">
        <p15:presenceInfo xmlns:p15="http://schemas.microsoft.com/office/powerpoint/2012/main" userId="S::manuel.deluna@ebrofoods.es::373a8d31-00ac-4bc7-98d0-9483b8149b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BBCFF"/>
    <a:srgbClr val="336699"/>
    <a:srgbClr val="C1D9D8"/>
    <a:srgbClr val="89B8CA"/>
    <a:srgbClr val="FCEBD1"/>
    <a:srgbClr val="DCB894"/>
    <a:srgbClr val="0099CC"/>
    <a:srgbClr val="FF8B8E"/>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F49B3-46B4-493D-B80B-ED0BAB4AC0F1}" v="5" dt="2025-04-29T12:43:58.276"/>
  </p1510:revLst>
</p1510:revInfo>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Énfasi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Estilo claro 1 - Énfasi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Énfasis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Énfasis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660"/>
  </p:normalViewPr>
  <p:slideViewPr>
    <p:cSldViewPr snapToGrid="0">
      <p:cViewPr varScale="1">
        <p:scale>
          <a:sx n="46" d="100"/>
          <a:sy n="46" d="100"/>
        </p:scale>
        <p:origin x="1203" y="3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os Munoz, Guillermo" userId="27308e9a-30cc-40cd-b720-2276a1e36316" providerId="ADAL" clId="{9F2E82D5-7406-42E6-A46D-72FA043B69A1}"/>
    <pc:docChg chg="modSld">
      <pc:chgData name="Santos Munoz, Guillermo" userId="27308e9a-30cc-40cd-b720-2276a1e36316" providerId="ADAL" clId="{9F2E82D5-7406-42E6-A46D-72FA043B69A1}" dt="2025-04-24T15:30:07.987" v="7" actId="20577"/>
      <pc:docMkLst>
        <pc:docMk/>
      </pc:docMkLst>
      <pc:sldChg chg="modSp mod">
        <pc:chgData name="Santos Munoz, Guillermo" userId="27308e9a-30cc-40cd-b720-2276a1e36316" providerId="ADAL" clId="{9F2E82D5-7406-42E6-A46D-72FA043B69A1}" dt="2025-04-24T15:30:07.987" v="7" actId="20577"/>
        <pc:sldMkLst>
          <pc:docMk/>
          <pc:sldMk cId="2115408627" sldId="329"/>
        </pc:sldMkLst>
        <pc:spChg chg="mod">
          <ac:chgData name="Santos Munoz, Guillermo" userId="27308e9a-30cc-40cd-b720-2276a1e36316" providerId="ADAL" clId="{9F2E82D5-7406-42E6-A46D-72FA043B69A1}" dt="2025-04-24T15:30:07.987" v="7" actId="20577"/>
          <ac:spMkLst>
            <pc:docMk/>
            <pc:sldMk cId="2115408627" sldId="329"/>
            <ac:spMk id="12" creationId="{6758A85E-3D76-42E3-A398-E99575EE505B}"/>
          </ac:spMkLst>
        </pc:spChg>
      </pc:sldChg>
      <pc:sldChg chg="modSp mod">
        <pc:chgData name="Santos Munoz, Guillermo" userId="27308e9a-30cc-40cd-b720-2276a1e36316" providerId="ADAL" clId="{9F2E82D5-7406-42E6-A46D-72FA043B69A1}" dt="2025-04-24T15:29:41.247" v="3" actId="20577"/>
        <pc:sldMkLst>
          <pc:docMk/>
          <pc:sldMk cId="2954596111" sldId="384"/>
        </pc:sldMkLst>
        <pc:spChg chg="mod">
          <ac:chgData name="Santos Munoz, Guillermo" userId="27308e9a-30cc-40cd-b720-2276a1e36316" providerId="ADAL" clId="{9F2E82D5-7406-42E6-A46D-72FA043B69A1}" dt="2025-04-24T15:29:41.247" v="3" actId="20577"/>
          <ac:spMkLst>
            <pc:docMk/>
            <pc:sldMk cId="2954596111" sldId="384"/>
            <ac:spMk id="12" creationId="{6620E1A2-5204-0CDD-83FF-9061B29ABAB3}"/>
          </ac:spMkLst>
        </pc:spChg>
      </pc:sldChg>
    </pc:docChg>
  </pc:docChgLst>
  <pc:docChgLst>
    <pc:chgData name="Edward Drewry" userId="77bbb820-bf2b-42a4-8c9e-a19e4eecd104" providerId="ADAL" clId="{2C96C551-44DC-492D-B222-2B62DA5E9DF3}"/>
    <pc:docChg chg="modSld">
      <pc:chgData name="Edward Drewry" userId="77bbb820-bf2b-42a4-8c9e-a19e4eecd104" providerId="ADAL" clId="{2C96C551-44DC-492D-B222-2B62DA5E9DF3}" dt="2025-04-27T16:16:43.205" v="14" actId="13926"/>
      <pc:docMkLst>
        <pc:docMk/>
      </pc:docMkLst>
      <pc:sldChg chg="modSp mod">
        <pc:chgData name="Edward Drewry" userId="77bbb820-bf2b-42a4-8c9e-a19e4eecd104" providerId="ADAL" clId="{2C96C551-44DC-492D-B222-2B62DA5E9DF3}" dt="2025-04-27T16:16:43.205" v="14" actId="13926"/>
        <pc:sldMkLst>
          <pc:docMk/>
          <pc:sldMk cId="971406866" sldId="368"/>
        </pc:sldMkLst>
        <pc:spChg chg="mod">
          <ac:chgData name="Edward Drewry" userId="77bbb820-bf2b-42a4-8c9e-a19e4eecd104" providerId="ADAL" clId="{2C96C551-44DC-492D-B222-2B62DA5E9DF3}" dt="2025-04-27T16:16:43.205" v="14" actId="13926"/>
          <ac:spMkLst>
            <pc:docMk/>
            <pc:sldMk cId="971406866" sldId="368"/>
            <ac:spMk id="9" creationId="{544D7E62-A503-46D4-A0B3-2B188407AB30}"/>
          </ac:spMkLst>
        </pc:spChg>
      </pc:sldChg>
      <pc:sldChg chg="modSp mod">
        <pc:chgData name="Edward Drewry" userId="77bbb820-bf2b-42a4-8c9e-a19e4eecd104" providerId="ADAL" clId="{2C96C551-44DC-492D-B222-2B62DA5E9DF3}" dt="2025-04-27T16:16:14.423" v="13" actId="1076"/>
        <pc:sldMkLst>
          <pc:docMk/>
          <pc:sldMk cId="1595344292" sldId="369"/>
        </pc:sldMkLst>
        <pc:spChg chg="mod">
          <ac:chgData name="Edward Drewry" userId="77bbb820-bf2b-42a4-8c9e-a19e4eecd104" providerId="ADAL" clId="{2C96C551-44DC-492D-B222-2B62DA5E9DF3}" dt="2025-04-27T16:15:44.068" v="7" actId="5793"/>
          <ac:spMkLst>
            <pc:docMk/>
            <pc:sldMk cId="1595344292" sldId="369"/>
            <ac:spMk id="2" creationId="{00000000-0000-0000-0000-000000000000}"/>
          </ac:spMkLst>
        </pc:spChg>
        <pc:graphicFrameChg chg="mod modGraphic">
          <ac:chgData name="Edward Drewry" userId="77bbb820-bf2b-42a4-8c9e-a19e4eecd104" providerId="ADAL" clId="{2C96C551-44DC-492D-B222-2B62DA5E9DF3}" dt="2025-04-27T16:16:14.423" v="13" actId="1076"/>
          <ac:graphicFrameMkLst>
            <pc:docMk/>
            <pc:sldMk cId="1595344292" sldId="369"/>
            <ac:graphicFrameMk id="7" creationId="{B4B7C89A-1538-C5AC-A839-169816C47DE7}"/>
          </ac:graphicFrameMkLst>
        </pc:graphicFrameChg>
        <pc:graphicFrameChg chg="mod modGraphic">
          <ac:chgData name="Edward Drewry" userId="77bbb820-bf2b-42a4-8c9e-a19e4eecd104" providerId="ADAL" clId="{2C96C551-44DC-492D-B222-2B62DA5E9DF3}" dt="2025-04-27T16:16:05.306" v="11" actId="14100"/>
          <ac:graphicFrameMkLst>
            <pc:docMk/>
            <pc:sldMk cId="1595344292" sldId="369"/>
            <ac:graphicFrameMk id="8" creationId="{77EE137F-1466-8543-DC69-B10ED0792908}"/>
          </ac:graphicFrameMkLst>
        </pc:graphicFrameChg>
      </pc:sldChg>
      <pc:sldChg chg="modSp mod">
        <pc:chgData name="Edward Drewry" userId="77bbb820-bf2b-42a4-8c9e-a19e4eecd104" providerId="ADAL" clId="{2C96C551-44DC-492D-B222-2B62DA5E9DF3}" dt="2025-04-27T16:06:35.781" v="1" actId="13926"/>
        <pc:sldMkLst>
          <pc:docMk/>
          <pc:sldMk cId="2954596111" sldId="384"/>
        </pc:sldMkLst>
        <pc:spChg chg="mod">
          <ac:chgData name="Edward Drewry" userId="77bbb820-bf2b-42a4-8c9e-a19e4eecd104" providerId="ADAL" clId="{2C96C551-44DC-492D-B222-2B62DA5E9DF3}" dt="2025-04-27T16:06:35.781" v="1" actId="13926"/>
          <ac:spMkLst>
            <pc:docMk/>
            <pc:sldMk cId="2954596111" sldId="384"/>
            <ac:spMk id="12" creationId="{6620E1A2-5204-0CDD-83FF-9061B29ABAB3}"/>
          </ac:spMkLst>
        </pc:spChg>
      </pc:sldChg>
      <pc:sldChg chg="modSp mod">
        <pc:chgData name="Edward Drewry" userId="77bbb820-bf2b-42a4-8c9e-a19e4eecd104" providerId="ADAL" clId="{2C96C551-44DC-492D-B222-2B62DA5E9DF3}" dt="2025-04-27T16:05:57.645" v="0" actId="14100"/>
        <pc:sldMkLst>
          <pc:docMk/>
          <pc:sldMk cId="1172082340" sldId="385"/>
        </pc:sldMkLst>
        <pc:spChg chg="mod">
          <ac:chgData name="Edward Drewry" userId="77bbb820-bf2b-42a4-8c9e-a19e4eecd104" providerId="ADAL" clId="{2C96C551-44DC-492D-B222-2B62DA5E9DF3}" dt="2025-04-27T16:05:57.645" v="0" actId="14100"/>
          <ac:spMkLst>
            <pc:docMk/>
            <pc:sldMk cId="1172082340" sldId="385"/>
            <ac:spMk id="29" creationId="{FE15C85C-30BB-927F-8893-7D7B67942E7E}"/>
          </ac:spMkLst>
        </pc:spChg>
      </pc:sldChg>
      <pc:sldChg chg="modSp">
        <pc:chgData name="Edward Drewry" userId="77bbb820-bf2b-42a4-8c9e-a19e4eecd104" providerId="ADAL" clId="{2C96C551-44DC-492D-B222-2B62DA5E9DF3}" dt="2025-04-27T16:15:18.736" v="4" actId="1076"/>
        <pc:sldMkLst>
          <pc:docMk/>
          <pc:sldMk cId="1874394289" sldId="386"/>
        </pc:sldMkLst>
        <pc:picChg chg="mod">
          <ac:chgData name="Edward Drewry" userId="77bbb820-bf2b-42a4-8c9e-a19e4eecd104" providerId="ADAL" clId="{2C96C551-44DC-492D-B222-2B62DA5E9DF3}" dt="2025-04-27T16:15:18.736" v="4" actId="1076"/>
          <ac:picMkLst>
            <pc:docMk/>
            <pc:sldMk cId="1874394289" sldId="386"/>
            <ac:picMk id="5" creationId="{7DC07A26-E68D-3E21-CA61-7AE4232C6FBB}"/>
          </ac:picMkLst>
        </pc:picChg>
        <pc:picChg chg="mod">
          <ac:chgData name="Edward Drewry" userId="77bbb820-bf2b-42a4-8c9e-a19e4eecd104" providerId="ADAL" clId="{2C96C551-44DC-492D-B222-2B62DA5E9DF3}" dt="2025-04-27T16:15:12.122" v="3" actId="1076"/>
          <ac:picMkLst>
            <pc:docMk/>
            <pc:sldMk cId="1874394289" sldId="386"/>
            <ac:picMk id="9" creationId="{52BAD523-0455-409C-A04D-3DAFA9B1CF96}"/>
          </ac:picMkLst>
        </pc:picChg>
      </pc:sldChg>
    </pc:docChg>
  </pc:docChgLst>
  <pc:docChgLst>
    <pc:chgData name="Paredes Gonzalez del Amo, Silvia" userId="34335c8a-d3c2-43f2-bb34-9db2e2f7207c" providerId="ADAL" clId="{2A5F49B3-46B4-493D-B80B-ED0BAB4AC0F1}"/>
    <pc:docChg chg="undo custSel modSld">
      <pc:chgData name="Paredes Gonzalez del Amo, Silvia" userId="34335c8a-d3c2-43f2-bb34-9db2e2f7207c" providerId="ADAL" clId="{2A5F49B3-46B4-493D-B80B-ED0BAB4AC0F1}" dt="2025-04-29T12:46:36.478" v="101" actId="13926"/>
      <pc:docMkLst>
        <pc:docMk/>
      </pc:docMkLst>
      <pc:sldChg chg="addSp delSp modSp mod">
        <pc:chgData name="Paredes Gonzalez del Amo, Silvia" userId="34335c8a-d3c2-43f2-bb34-9db2e2f7207c" providerId="ADAL" clId="{2A5F49B3-46B4-493D-B80B-ED0BAB4AC0F1}" dt="2025-04-29T12:44:04.627" v="100" actId="1035"/>
        <pc:sldMkLst>
          <pc:docMk/>
          <pc:sldMk cId="2115408627" sldId="329"/>
        </pc:sldMkLst>
        <pc:spChg chg="add del">
          <ac:chgData name="Paredes Gonzalez del Amo, Silvia" userId="34335c8a-d3c2-43f2-bb34-9db2e2f7207c" providerId="ADAL" clId="{2A5F49B3-46B4-493D-B80B-ED0BAB4AC0F1}" dt="2025-04-29T12:43:56.218" v="78" actId="22"/>
          <ac:spMkLst>
            <pc:docMk/>
            <pc:sldMk cId="2115408627" sldId="329"/>
            <ac:spMk id="3" creationId="{3D4F4AF3-8DFC-2CCE-EA07-0C9A64C96CED}"/>
          </ac:spMkLst>
        </pc:spChg>
        <pc:graphicFrameChg chg="del">
          <ac:chgData name="Paredes Gonzalez del Amo, Silvia" userId="34335c8a-d3c2-43f2-bb34-9db2e2f7207c" providerId="ADAL" clId="{2A5F49B3-46B4-493D-B80B-ED0BAB4AC0F1}" dt="2025-04-29T12:43:52.025" v="75" actId="478"/>
          <ac:graphicFrameMkLst>
            <pc:docMk/>
            <pc:sldMk cId="2115408627" sldId="329"/>
            <ac:graphicFrameMk id="5" creationId="{652C5280-786A-1C54-C8B2-0A32A32E3702}"/>
          </ac:graphicFrameMkLst>
        </pc:graphicFrameChg>
        <pc:graphicFrameChg chg="add mod">
          <ac:chgData name="Paredes Gonzalez del Amo, Silvia" userId="34335c8a-d3c2-43f2-bb34-9db2e2f7207c" providerId="ADAL" clId="{2A5F49B3-46B4-493D-B80B-ED0BAB4AC0F1}" dt="2025-04-29T12:44:04.627" v="100" actId="1035"/>
          <ac:graphicFrameMkLst>
            <pc:docMk/>
            <pc:sldMk cId="2115408627" sldId="329"/>
            <ac:graphicFrameMk id="8" creationId="{D1F8FF17-9938-DEBA-5214-A7FEF50977EA}"/>
          </ac:graphicFrameMkLst>
        </pc:graphicFrameChg>
      </pc:sldChg>
      <pc:sldChg chg="modSp mod">
        <pc:chgData name="Paredes Gonzalez del Amo, Silvia" userId="34335c8a-d3c2-43f2-bb34-9db2e2f7207c" providerId="ADAL" clId="{2A5F49B3-46B4-493D-B80B-ED0BAB4AC0F1}" dt="2025-04-29T09:01:50.060" v="0" actId="13926"/>
        <pc:sldMkLst>
          <pc:docMk/>
          <pc:sldMk cId="971406866" sldId="368"/>
        </pc:sldMkLst>
        <pc:spChg chg="mod">
          <ac:chgData name="Paredes Gonzalez del Amo, Silvia" userId="34335c8a-d3c2-43f2-bb34-9db2e2f7207c" providerId="ADAL" clId="{2A5F49B3-46B4-493D-B80B-ED0BAB4AC0F1}" dt="2025-04-29T09:01:50.060" v="0" actId="13926"/>
          <ac:spMkLst>
            <pc:docMk/>
            <pc:sldMk cId="971406866" sldId="368"/>
            <ac:spMk id="9" creationId="{544D7E62-A503-46D4-A0B3-2B188407AB30}"/>
          </ac:spMkLst>
        </pc:spChg>
      </pc:sldChg>
      <pc:sldChg chg="addSp delSp modSp mod">
        <pc:chgData name="Paredes Gonzalez del Amo, Silvia" userId="34335c8a-d3c2-43f2-bb34-9db2e2f7207c" providerId="ADAL" clId="{2A5F49B3-46B4-493D-B80B-ED0BAB4AC0F1}" dt="2025-04-29T12:42:57.289" v="74"/>
        <pc:sldMkLst>
          <pc:docMk/>
          <pc:sldMk cId="3622395358" sldId="374"/>
        </pc:sldMkLst>
        <pc:graphicFrameChg chg="del">
          <ac:chgData name="Paredes Gonzalez del Amo, Silvia" userId="34335c8a-d3c2-43f2-bb34-9db2e2f7207c" providerId="ADAL" clId="{2A5F49B3-46B4-493D-B80B-ED0BAB4AC0F1}" dt="2025-04-29T12:42:54.961" v="73" actId="478"/>
          <ac:graphicFrameMkLst>
            <pc:docMk/>
            <pc:sldMk cId="3622395358" sldId="374"/>
            <ac:graphicFrameMk id="3" creationId="{0B9B106A-1FA5-9609-3B74-2656053CD9C9}"/>
          </ac:graphicFrameMkLst>
        </pc:graphicFrameChg>
        <pc:picChg chg="add">
          <ac:chgData name="Paredes Gonzalez del Amo, Silvia" userId="34335c8a-d3c2-43f2-bb34-9db2e2f7207c" providerId="ADAL" clId="{2A5F49B3-46B4-493D-B80B-ED0BAB4AC0F1}" dt="2025-04-29T12:42:57.289" v="74"/>
          <ac:picMkLst>
            <pc:docMk/>
            <pc:sldMk cId="3622395358" sldId="374"/>
            <ac:picMk id="4" creationId="{951224B6-1389-071E-F5D9-BBDC469CB275}"/>
          </ac:picMkLst>
        </pc:picChg>
        <pc:picChg chg="mod">
          <ac:chgData name="Paredes Gonzalez del Amo, Silvia" userId="34335c8a-d3c2-43f2-bb34-9db2e2f7207c" providerId="ADAL" clId="{2A5F49B3-46B4-493D-B80B-ED0BAB4AC0F1}" dt="2025-04-29T12:42:52.313" v="72" actId="1076"/>
          <ac:picMkLst>
            <pc:docMk/>
            <pc:sldMk cId="3622395358" sldId="374"/>
            <ac:picMk id="5" creationId="{F1264E13-FE58-8658-E013-A3F3FE74A7DD}"/>
          </ac:picMkLst>
        </pc:picChg>
      </pc:sldChg>
      <pc:sldChg chg="addSp delSp modSp mod">
        <pc:chgData name="Paredes Gonzalez del Amo, Silvia" userId="34335c8a-d3c2-43f2-bb34-9db2e2f7207c" providerId="ADAL" clId="{2A5F49B3-46B4-493D-B80B-ED0BAB4AC0F1}" dt="2025-04-29T12:42:11.409" v="71" actId="1035"/>
        <pc:sldMkLst>
          <pc:docMk/>
          <pc:sldMk cId="3148875131" sldId="380"/>
        </pc:sldMkLst>
        <pc:graphicFrameChg chg="del mod">
          <ac:chgData name="Paredes Gonzalez del Amo, Silvia" userId="34335c8a-d3c2-43f2-bb34-9db2e2f7207c" providerId="ADAL" clId="{2A5F49B3-46B4-493D-B80B-ED0BAB4AC0F1}" dt="2025-04-29T12:41:07.874" v="2" actId="478"/>
          <ac:graphicFrameMkLst>
            <pc:docMk/>
            <pc:sldMk cId="3148875131" sldId="380"/>
            <ac:graphicFrameMk id="9" creationId="{135D2619-B1EB-67C0-A597-D88414D789C1}"/>
          </ac:graphicFrameMkLst>
        </pc:graphicFrameChg>
        <pc:picChg chg="add del mod">
          <ac:chgData name="Paredes Gonzalez del Amo, Silvia" userId="34335c8a-d3c2-43f2-bb34-9db2e2f7207c" providerId="ADAL" clId="{2A5F49B3-46B4-493D-B80B-ED0BAB4AC0F1}" dt="2025-04-29T12:41:19.560" v="35" actId="478"/>
          <ac:picMkLst>
            <pc:docMk/>
            <pc:sldMk cId="3148875131" sldId="380"/>
            <ac:picMk id="3" creationId="{6BF3B1D3-A591-60C9-DDC3-A89CAA67F5CA}"/>
          </ac:picMkLst>
        </pc:picChg>
        <pc:picChg chg="add mod">
          <ac:chgData name="Paredes Gonzalez del Amo, Silvia" userId="34335c8a-d3c2-43f2-bb34-9db2e2f7207c" providerId="ADAL" clId="{2A5F49B3-46B4-493D-B80B-ED0BAB4AC0F1}" dt="2025-04-29T12:42:11.409" v="71" actId="1035"/>
          <ac:picMkLst>
            <pc:docMk/>
            <pc:sldMk cId="3148875131" sldId="380"/>
            <ac:picMk id="4" creationId="{03705155-593C-8253-D9C2-CE5B5A2077B1}"/>
          </ac:picMkLst>
        </pc:picChg>
      </pc:sldChg>
      <pc:sldChg chg="modSp mod">
        <pc:chgData name="Paredes Gonzalez del Amo, Silvia" userId="34335c8a-d3c2-43f2-bb34-9db2e2f7207c" providerId="ADAL" clId="{2A5F49B3-46B4-493D-B80B-ED0BAB4AC0F1}" dt="2025-04-29T12:46:36.478" v="101" actId="13926"/>
        <pc:sldMkLst>
          <pc:docMk/>
          <pc:sldMk cId="2954596111" sldId="384"/>
        </pc:sldMkLst>
        <pc:spChg chg="mod">
          <ac:chgData name="Paredes Gonzalez del Amo, Silvia" userId="34335c8a-d3c2-43f2-bb34-9db2e2f7207c" providerId="ADAL" clId="{2A5F49B3-46B4-493D-B80B-ED0BAB4AC0F1}" dt="2025-04-29T12:46:36.478" v="101" actId="13926"/>
          <ac:spMkLst>
            <pc:docMk/>
            <pc:sldMk cId="2954596111" sldId="384"/>
            <ac:spMk id="12" creationId="{6620E1A2-5204-0CDD-83FF-9061B29ABA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53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imagen d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s-ES"/>
          </a:p>
        </p:txBody>
      </p:sp>
      <p:sp>
        <p:nvSpPr>
          <p:cNvPr id="5" name="Marcador de notas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063800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1</a:t>
            </a:fld>
            <a:endParaRPr lang="en"/>
          </a:p>
        </p:txBody>
      </p:sp>
    </p:spTree>
    <p:extLst>
      <p:ext uri="{BB962C8B-B14F-4D97-AF65-F5344CB8AC3E}">
        <p14:creationId xmlns:p14="http://schemas.microsoft.com/office/powerpoint/2010/main" val="52283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00291C30-A802-4442-815C-8FDD45782225}" type="slidenum">
              <a:rPr/>
              <a:pPr/>
              <a:t>10</a:t>
            </a:fld>
            <a:endParaRPr lang="en"/>
          </a:p>
        </p:txBody>
      </p:sp>
    </p:spTree>
    <p:extLst>
      <p:ext uri="{BB962C8B-B14F-4D97-AF65-F5344CB8AC3E}">
        <p14:creationId xmlns:p14="http://schemas.microsoft.com/office/powerpoint/2010/main" val="254700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11</a:t>
            </a:fld>
            <a:endParaRPr lang="en"/>
          </a:p>
        </p:txBody>
      </p:sp>
    </p:spTree>
    <p:extLst>
      <p:ext uri="{BB962C8B-B14F-4D97-AF65-F5344CB8AC3E}">
        <p14:creationId xmlns:p14="http://schemas.microsoft.com/office/powerpoint/2010/main" val="1430965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12</a:t>
            </a:fld>
            <a:endParaRPr lang="en"/>
          </a:p>
        </p:txBody>
      </p:sp>
    </p:spTree>
    <p:extLst>
      <p:ext uri="{BB962C8B-B14F-4D97-AF65-F5344CB8AC3E}">
        <p14:creationId xmlns:p14="http://schemas.microsoft.com/office/powerpoint/2010/main" val="39766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13</a:t>
            </a:fld>
            <a:endParaRPr lang="en"/>
          </a:p>
        </p:txBody>
      </p:sp>
    </p:spTree>
    <p:extLst>
      <p:ext uri="{BB962C8B-B14F-4D97-AF65-F5344CB8AC3E}">
        <p14:creationId xmlns:p14="http://schemas.microsoft.com/office/powerpoint/2010/main" val="198583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0488" y="744538"/>
            <a:ext cx="6616700" cy="3722687"/>
          </a:xfrm>
        </p:spPr>
      </p:sp>
      <p:sp>
        <p:nvSpPr>
          <p:cNvPr id="3" name="Marcador de notas 2"/>
          <p:cNvSpPr>
            <a:spLocks noGrp="1"/>
          </p:cNvSpPr>
          <p:nvPr>
            <p:ph type="body" idx="1"/>
          </p:nvPr>
        </p:nvSpPr>
        <p:spPr/>
        <p:txBody>
          <a:bodyPr/>
          <a:lstStyle/>
          <a:p>
            <a:endParaRPr lang="en"/>
          </a:p>
        </p:txBody>
      </p:sp>
    </p:spTree>
    <p:extLst>
      <p:ext uri="{BB962C8B-B14F-4D97-AF65-F5344CB8AC3E}">
        <p14:creationId xmlns:p14="http://schemas.microsoft.com/office/powerpoint/2010/main" val="357044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00291C30-A802-4442-815C-8FDD45782225}" type="slidenum">
              <a:rPr/>
              <a:pPr/>
              <a:t>3</a:t>
            </a:fld>
            <a:endParaRPr lang="en"/>
          </a:p>
        </p:txBody>
      </p:sp>
    </p:spTree>
    <p:extLst>
      <p:ext uri="{BB962C8B-B14F-4D97-AF65-F5344CB8AC3E}">
        <p14:creationId xmlns:p14="http://schemas.microsoft.com/office/powerpoint/2010/main" val="92138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4</a:t>
            </a:fld>
            <a:endParaRPr lang="en"/>
          </a:p>
        </p:txBody>
      </p:sp>
    </p:spTree>
    <p:extLst>
      <p:ext uri="{BB962C8B-B14F-4D97-AF65-F5344CB8AC3E}">
        <p14:creationId xmlns:p14="http://schemas.microsoft.com/office/powerpoint/2010/main" val="159608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5</a:t>
            </a:fld>
            <a:endParaRPr lang="en"/>
          </a:p>
        </p:txBody>
      </p:sp>
    </p:spTree>
    <p:extLst>
      <p:ext uri="{BB962C8B-B14F-4D97-AF65-F5344CB8AC3E}">
        <p14:creationId xmlns:p14="http://schemas.microsoft.com/office/powerpoint/2010/main" val="185251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b="0"/>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6</a:t>
            </a:fld>
            <a:endParaRPr lang="en"/>
          </a:p>
        </p:txBody>
      </p:sp>
    </p:spTree>
    <p:extLst>
      <p:ext uri="{BB962C8B-B14F-4D97-AF65-F5344CB8AC3E}">
        <p14:creationId xmlns:p14="http://schemas.microsoft.com/office/powerpoint/2010/main" val="183497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b="0"/>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7</a:t>
            </a:fld>
            <a:endParaRPr lang="en"/>
          </a:p>
        </p:txBody>
      </p:sp>
    </p:spTree>
    <p:extLst>
      <p:ext uri="{BB962C8B-B14F-4D97-AF65-F5344CB8AC3E}">
        <p14:creationId xmlns:p14="http://schemas.microsoft.com/office/powerpoint/2010/main" val="351288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8</a:t>
            </a:fld>
            <a:endParaRPr lang="en"/>
          </a:p>
        </p:txBody>
      </p:sp>
    </p:spTree>
    <p:extLst>
      <p:ext uri="{BB962C8B-B14F-4D97-AF65-F5344CB8AC3E}">
        <p14:creationId xmlns:p14="http://schemas.microsoft.com/office/powerpoint/2010/main" val="43648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n"/>
          </a:p>
        </p:txBody>
      </p:sp>
      <p:sp>
        <p:nvSpPr>
          <p:cNvPr id="4" name="3 Marcador de número de diapositiva"/>
          <p:cNvSpPr>
            <a:spLocks noGrp="1"/>
          </p:cNvSpPr>
          <p:nvPr>
            <p:ph type="sldNum" sz="quarter" idx="10"/>
          </p:nvPr>
        </p:nvSpPr>
        <p:spPr>
          <a:xfrm>
            <a:off x="3850444" y="9428583"/>
            <a:ext cx="2945659" cy="496332"/>
          </a:xfrm>
          <a:prstGeom prst="rect">
            <a:avLst/>
          </a:prstGeom>
        </p:spPr>
        <p:txBody>
          <a:bodyPr/>
          <a:lstStyle/>
          <a:p>
            <a:pPr algn="l" rtl="0"/>
            <a:fld id="{6421D33F-7FFD-1F4F-AEBB-5971F071C575}" type="slidenum">
              <a:rPr/>
              <a:pPr/>
              <a:t>9</a:t>
            </a:fld>
            <a:endParaRPr lang="en"/>
          </a:p>
        </p:txBody>
      </p:sp>
    </p:spTree>
    <p:extLst>
      <p:ext uri="{BB962C8B-B14F-4D97-AF65-F5344CB8AC3E}">
        <p14:creationId xmlns:p14="http://schemas.microsoft.com/office/powerpoint/2010/main" val="3784267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547C1865-A13F-4E28-9FEC-AB3F96C2E257}" type="datetime1">
              <a:rPr lang="es-ES" smtClean="0"/>
              <a:pPr/>
              <a:t>29/04/2025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187629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80821F6-AA09-415A-8BEE-24A79E598799}" type="datetime1">
              <a:rPr lang="es-ES" smtClean="0"/>
              <a:pPr/>
              <a:t>29/04/2025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155979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979572B-966E-4C89-9894-DCC97227063D}" type="datetime1">
              <a:rPr lang="es-ES" smtClean="0"/>
              <a:pPr/>
              <a:t>29/04/2025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342758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252B5F1-7722-41E7-A5D7-CFB2E6D2936B}" type="datetime1">
              <a:rPr lang="es-ES" smtClean="0"/>
              <a:pPr/>
              <a:t>29/04/2025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cxnSp>
        <p:nvCxnSpPr>
          <p:cNvPr id="7" name="Conector recto 6">
            <a:extLst>
              <a:ext uri="{FF2B5EF4-FFF2-40B4-BE49-F238E27FC236}">
                <a16:creationId xmlns:a16="http://schemas.microsoft.com/office/drawing/2014/main" id="{FF23F1D5-E138-2D55-B2E4-44229CEEF101}"/>
              </a:ext>
            </a:extLst>
          </p:cNvPr>
          <p:cNvCxnSpPr/>
          <p:nvPr userDrawn="1"/>
        </p:nvCxnSpPr>
        <p:spPr>
          <a:xfrm>
            <a:off x="1046886" y="737833"/>
            <a:ext cx="10513743"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84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52BD7FD-A758-4678-9899-409840452133}" type="datetime1">
              <a:rPr lang="es-ES" smtClean="0"/>
              <a:pPr/>
              <a:t>29/04/2025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63874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388A8F8B-11EF-4076-90FC-BE133650D96B}" type="datetime1">
              <a:rPr lang="es-ES" smtClean="0"/>
              <a:pPr/>
              <a:t>29/04/2025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75063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EA3F6F6-AC06-4932-A1E5-E46BC394822E}" type="datetime1">
              <a:rPr lang="es-ES" smtClean="0"/>
              <a:pPr/>
              <a:t>29/04/2025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490678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85A882E-D6CF-49DC-9576-45E6A02AB8EE}" type="datetime1">
              <a:rPr lang="es-ES" smtClean="0"/>
              <a:pPr/>
              <a:t>29/04/2025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5699971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cxnSp>
        <p:nvCxnSpPr>
          <p:cNvPr id="5" name="Conector recto 4">
            <a:extLst>
              <a:ext uri="{FF2B5EF4-FFF2-40B4-BE49-F238E27FC236}">
                <a16:creationId xmlns:a16="http://schemas.microsoft.com/office/drawing/2014/main" id="{4479254C-0801-4756-2E26-57D101F835DF}"/>
              </a:ext>
            </a:extLst>
          </p:cNvPr>
          <p:cNvCxnSpPr/>
          <p:nvPr userDrawn="1"/>
        </p:nvCxnSpPr>
        <p:spPr>
          <a:xfrm>
            <a:off x="1046886" y="737833"/>
            <a:ext cx="10513743" cy="0"/>
          </a:xfrm>
          <a:prstGeom prst="line">
            <a:avLst/>
          </a:prstGeom>
          <a:ln w="28575">
            <a:solidFill>
              <a:srgbClr val="33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9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4819BF8-24AA-4797-B4A1-D923D2E71886}" type="datetime1">
              <a:rPr lang="es-ES" smtClean="0"/>
              <a:pPr/>
              <a:t>29/04/2025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32860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6A6F93-0042-4B95-A16D-3ADD46E9CD40}" type="datetime1">
              <a:rPr lang="es-ES" smtClean="0"/>
              <a:pPr/>
              <a:t>29/04/2025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C774648-2F9F-394B-AE9C-6B3BC03789B8}" type="slidenum">
              <a:rPr lang="es-ES" smtClean="0"/>
              <a:pPr/>
              <a:t>‹Nº›</a:t>
            </a:fld>
            <a:endParaRPr lang="es-ES"/>
          </a:p>
        </p:txBody>
      </p:sp>
    </p:spTree>
    <p:extLst>
      <p:ext uri="{BB962C8B-B14F-4D97-AF65-F5344CB8AC3E}">
        <p14:creationId xmlns:p14="http://schemas.microsoft.com/office/powerpoint/2010/main" val="237101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A882E-D6CF-49DC-9576-45E6A02AB8EE}" type="datetime1">
              <a:rPr lang="es-ES" smtClean="0"/>
              <a:pPr/>
              <a:t>29/04/2025</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74648-2F9F-394B-AE9C-6B3BC03789B8}" type="slidenum">
              <a:rPr lang="es-ES" smtClean="0"/>
              <a:pPr/>
              <a:t>‹Nº›</a:t>
            </a:fld>
            <a:endParaRPr lang="es-ES"/>
          </a:p>
        </p:txBody>
      </p:sp>
    </p:spTree>
    <p:extLst>
      <p:ext uri="{BB962C8B-B14F-4D97-AF65-F5344CB8AC3E}">
        <p14:creationId xmlns:p14="http://schemas.microsoft.com/office/powerpoint/2010/main" val="3925492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hyperlink" Target="http://www.ebrofood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1.emf"/><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emf"/><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emf"/><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emf"/><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emf"/><Relationship Id="rId5" Type="http://schemas.openxmlformats.org/officeDocument/2006/relationships/image" Target="../media/image8.png"/><Relationship Id="rId10" Type="http://schemas.openxmlformats.org/officeDocument/2006/relationships/image" Target="../media/image31.jpeg"/><Relationship Id="rId4" Type="http://schemas.openxmlformats.org/officeDocument/2006/relationships/image" Target="../media/image9.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1.emf"/><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emf"/><Relationship Id="rId10" Type="http://schemas.openxmlformats.org/officeDocument/2006/relationships/image" Target="../media/image44.jpeg"/><Relationship Id="rId4" Type="http://schemas.openxmlformats.org/officeDocument/2006/relationships/image" Target="../media/image9.pn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7">
            <a:extLst>
              <a:ext uri="{FF2B5EF4-FFF2-40B4-BE49-F238E27FC236}">
                <a16:creationId xmlns:a16="http://schemas.microsoft.com/office/drawing/2014/main" id="{DCD3195B-08F1-4FC0-A870-63A3DB054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186" y="429435"/>
            <a:ext cx="1503283" cy="587376"/>
          </a:xfrm>
          <a:prstGeom prst="rect">
            <a:avLst/>
          </a:prstGeom>
        </p:spPr>
      </p:pic>
      <p:sp>
        <p:nvSpPr>
          <p:cNvPr id="4" name="Rectángulo 3">
            <a:extLst>
              <a:ext uri="{FF2B5EF4-FFF2-40B4-BE49-F238E27FC236}">
                <a16:creationId xmlns:a16="http://schemas.microsoft.com/office/drawing/2014/main" id="{D58F13CE-8BC4-561D-0AB7-756B22DC6803}"/>
              </a:ext>
            </a:extLst>
          </p:cNvPr>
          <p:cNvSpPr/>
          <p:nvPr/>
        </p:nvSpPr>
        <p:spPr>
          <a:xfrm>
            <a:off x="4463115" y="16721"/>
            <a:ext cx="2911149" cy="120819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5" name="Rectángulo 4">
            <a:extLst>
              <a:ext uri="{FF2B5EF4-FFF2-40B4-BE49-F238E27FC236}">
                <a16:creationId xmlns:a16="http://schemas.microsoft.com/office/drawing/2014/main" id="{6949211F-843E-36F7-13CF-066FA88788AF}"/>
              </a:ext>
            </a:extLst>
          </p:cNvPr>
          <p:cNvSpPr/>
          <p:nvPr/>
        </p:nvSpPr>
        <p:spPr>
          <a:xfrm>
            <a:off x="3847325" y="2547257"/>
            <a:ext cx="746435" cy="3041780"/>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solidFill>
                <a:srgbClr val="89B8CA"/>
              </a:solidFill>
            </a:endParaRPr>
          </a:p>
        </p:txBody>
      </p:sp>
      <p:sp>
        <p:nvSpPr>
          <p:cNvPr id="6" name="Rectángulo 5">
            <a:extLst>
              <a:ext uri="{FF2B5EF4-FFF2-40B4-BE49-F238E27FC236}">
                <a16:creationId xmlns:a16="http://schemas.microsoft.com/office/drawing/2014/main" id="{9EE520EF-9166-9744-CC18-555ADDF3BC46}"/>
              </a:ext>
            </a:extLst>
          </p:cNvPr>
          <p:cNvSpPr/>
          <p:nvPr/>
        </p:nvSpPr>
        <p:spPr>
          <a:xfrm rot="5400000">
            <a:off x="7889808" y="3575962"/>
            <a:ext cx="6134879" cy="429201"/>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solidFill>
                <a:schemeClr val="accent3">
                  <a:lumMod val="40000"/>
                  <a:lumOff val="60000"/>
                </a:schemeClr>
              </a:solidFill>
            </a:endParaRPr>
          </a:p>
        </p:txBody>
      </p:sp>
      <p:sp>
        <p:nvSpPr>
          <p:cNvPr id="7" name="Rectángulo 6">
            <a:extLst>
              <a:ext uri="{FF2B5EF4-FFF2-40B4-BE49-F238E27FC236}">
                <a16:creationId xmlns:a16="http://schemas.microsoft.com/office/drawing/2014/main" id="{449FA03B-3269-BF94-12C8-C6F1BD893124}"/>
              </a:ext>
            </a:extLst>
          </p:cNvPr>
          <p:cNvSpPr/>
          <p:nvPr/>
        </p:nvSpPr>
        <p:spPr>
          <a:xfrm rot="5400000">
            <a:off x="9240422" y="1332338"/>
            <a:ext cx="2705878" cy="74645"/>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solidFill>
                <a:schemeClr val="accent3">
                  <a:lumMod val="40000"/>
                  <a:lumOff val="60000"/>
                </a:schemeClr>
              </a:solidFill>
            </a:endParaRPr>
          </a:p>
        </p:txBody>
      </p:sp>
      <p:sp>
        <p:nvSpPr>
          <p:cNvPr id="21" name="Título 1">
            <a:extLst>
              <a:ext uri="{FF2B5EF4-FFF2-40B4-BE49-F238E27FC236}">
                <a16:creationId xmlns:a16="http://schemas.microsoft.com/office/drawing/2014/main" id="{CCA8ECAC-2DEB-3CCF-A054-0F237EBF9CC8}"/>
              </a:ext>
            </a:extLst>
          </p:cNvPr>
          <p:cNvSpPr txBox="1">
            <a:spLocks/>
          </p:cNvSpPr>
          <p:nvPr/>
        </p:nvSpPr>
        <p:spPr>
          <a:xfrm>
            <a:off x="143071" y="1051448"/>
            <a:ext cx="3918857" cy="587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spcBef>
                <a:spcPts val="600"/>
              </a:spcBef>
            </a:pPr>
            <a:r>
              <a:rPr lang="en" sz="2000" b="1" i="0" u="none" baseline="0">
                <a:solidFill>
                  <a:srgbClr val="336699"/>
                </a:solidFill>
                <a:ea typeface="+mn-ea"/>
                <a:cs typeface="+mn-cs"/>
              </a:rPr>
              <a:t>RESULTS Q1 2025 </a:t>
            </a:r>
          </a:p>
        </p:txBody>
      </p:sp>
      <p:pic>
        <p:nvPicPr>
          <p:cNvPr id="9" name="Imagen 8">
            <a:extLst>
              <a:ext uri="{FF2B5EF4-FFF2-40B4-BE49-F238E27FC236}">
                <a16:creationId xmlns:a16="http://schemas.microsoft.com/office/drawing/2014/main" id="{2CFF3AA0-87B3-C8E8-3926-CEDB9EEB3DF6}"/>
              </a:ext>
            </a:extLst>
          </p:cNvPr>
          <p:cNvPicPr>
            <a:picLocks noChangeAspect="1"/>
          </p:cNvPicPr>
          <p:nvPr/>
        </p:nvPicPr>
        <p:blipFill rotWithShape="1">
          <a:blip r:embed="rId4"/>
          <a:srcRect l="6943" t="4341" r="1213"/>
          <a:stretch/>
        </p:blipFill>
        <p:spPr>
          <a:xfrm>
            <a:off x="4698058" y="-1"/>
            <a:ext cx="5752227" cy="6859941"/>
          </a:xfrm>
          <a:prstGeom prst="rect">
            <a:avLst/>
          </a:prstGeom>
        </p:spPr>
      </p:pic>
    </p:spTree>
    <p:extLst>
      <p:ext uri="{BB962C8B-B14F-4D97-AF65-F5344CB8AC3E}">
        <p14:creationId xmlns:p14="http://schemas.microsoft.com/office/powerpoint/2010/main" val="413225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E62BAF5C-13AB-4D88-8C28-FB655F4F50FE}"/>
              </a:ext>
            </a:extLst>
          </p:cNvPr>
          <p:cNvSpPr txBox="1">
            <a:spLocks/>
          </p:cNvSpPr>
          <p:nvPr/>
        </p:nvSpPr>
        <p:spPr>
          <a:xfrm>
            <a:off x="739239" y="681444"/>
            <a:ext cx="10858711" cy="5425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3"/>
              </a:buBlip>
            </a:pPr>
            <a:endParaRPr lang="en" sz="1200" dirty="0">
              <a:latin typeface="Tahoma" pitchFamily="34" charset="0"/>
            </a:endParaRPr>
          </a:p>
          <a:p>
            <a:pPr marL="363538" lvl="0"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We returned to EBITDA-A growth in Q1 2025, surpassing the record performance achieved in Q1 2024.</a:t>
            </a:r>
          </a:p>
          <a:p>
            <a:pPr marL="192088" indent="0" algn="just" rtl="0">
              <a:buClr>
                <a:schemeClr val="bg2"/>
              </a:buClr>
              <a:buNone/>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Heavy rainfall in Spain has eased drought concerns, enabling full sowing in Spain.</a:t>
            </a:r>
          </a:p>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Our significant investments in microwave products, instant rice, fresh pasta and gnocchi in recent years are beginning to bear fruit, delivering strong growth and improved returns. </a:t>
            </a:r>
          </a:p>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We are very pleased with the performance of our brands, which are strengthening their positions in most markets, particularly in the higher value-added categories.</a:t>
            </a:r>
          </a:p>
          <a:p>
            <a:pPr marL="363538" indent="-171450" algn="just" rtl="0">
              <a:buClr>
                <a:schemeClr val="bg2"/>
              </a:buClr>
              <a:buBlip>
                <a:blip r:embed="rId3"/>
              </a:buBlip>
            </a:pPr>
            <a:endParaRPr lang="en" sz="1200" dirty="0">
              <a:latin typeface="Tahoma" pitchFamily="34" charset="0"/>
            </a:endParaRPr>
          </a:p>
          <a:p>
            <a:pPr marL="192088" indent="0" algn="just" rtl="0">
              <a:buClr>
                <a:schemeClr val="bg2"/>
              </a:buClr>
              <a:buNone/>
            </a:pPr>
            <a:endParaRPr lang="en" sz="1200" dirty="0">
              <a:latin typeface="Tahoma" pitchFamily="34" charset="0"/>
            </a:endParaRPr>
          </a:p>
        </p:txBody>
      </p:sp>
      <p:sp>
        <p:nvSpPr>
          <p:cNvPr id="11" name="Rectángulo 10">
            <a:extLst>
              <a:ext uri="{FF2B5EF4-FFF2-40B4-BE49-F238E27FC236}">
                <a16:creationId xmlns:a16="http://schemas.microsoft.com/office/drawing/2014/main" id="{C95A277B-0FB8-4386-BEE3-754726A4699A}"/>
              </a:ext>
            </a:extLst>
          </p:cNvPr>
          <p:cNvSpPr/>
          <p:nvPr/>
        </p:nvSpPr>
        <p:spPr>
          <a:xfrm>
            <a:off x="972241" y="241200"/>
            <a:ext cx="4556563"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4. Conclusion</a:t>
            </a:r>
          </a:p>
        </p:txBody>
      </p:sp>
      <p:pic>
        <p:nvPicPr>
          <p:cNvPr id="10" name="Imagen 17">
            <a:extLst>
              <a:ext uri="{FF2B5EF4-FFF2-40B4-BE49-F238E27FC236}">
                <a16:creationId xmlns:a16="http://schemas.microsoft.com/office/drawing/2014/main" id="{F63610AF-0B6F-4473-9F3E-2BFBFD65B8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66958" y="6007495"/>
            <a:ext cx="685803" cy="267963"/>
          </a:xfrm>
          <a:prstGeom prst="rect">
            <a:avLst/>
          </a:prstGeom>
        </p:spPr>
      </p:pic>
      <p:sp>
        <p:nvSpPr>
          <p:cNvPr id="12" name="3 Marcador de número de diapositiva">
            <a:extLst>
              <a:ext uri="{FF2B5EF4-FFF2-40B4-BE49-F238E27FC236}">
                <a16:creationId xmlns:a16="http://schemas.microsoft.com/office/drawing/2014/main" id="{CDC1F0C0-B568-4F2F-92C8-978D15EF8B9D}"/>
              </a:ext>
            </a:extLst>
          </p:cNvPr>
          <p:cNvSpPr txBox="1">
            <a:spLocks/>
          </p:cNvSpPr>
          <p:nvPr/>
        </p:nvSpPr>
        <p:spPr>
          <a:xfrm>
            <a:off x="9460677" y="6256796"/>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10</a:t>
            </a:fld>
            <a:endParaRPr lang="en"/>
          </a:p>
        </p:txBody>
      </p:sp>
      <p:pic>
        <p:nvPicPr>
          <p:cNvPr id="5" name="Imagen 4">
            <a:extLst>
              <a:ext uri="{FF2B5EF4-FFF2-40B4-BE49-F238E27FC236}">
                <a16:creationId xmlns:a16="http://schemas.microsoft.com/office/drawing/2014/main" id="{19E1A458-0761-2D2E-A435-546D26F8A2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52504" y="3328203"/>
            <a:ext cx="3414070" cy="2928593"/>
          </a:xfrm>
          <a:prstGeom prst="rect">
            <a:avLst/>
          </a:prstGeom>
        </p:spPr>
      </p:pic>
    </p:spTree>
    <p:extLst>
      <p:ext uri="{BB962C8B-B14F-4D97-AF65-F5344CB8AC3E}">
        <p14:creationId xmlns:p14="http://schemas.microsoft.com/office/powerpoint/2010/main" val="4276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0287BA77-8794-4940-A83C-85D9F64F94CF}"/>
              </a:ext>
            </a:extLst>
          </p:cNvPr>
          <p:cNvSpPr txBox="1">
            <a:spLocks/>
          </p:cNvSpPr>
          <p:nvPr/>
        </p:nvSpPr>
        <p:spPr>
          <a:xfrm>
            <a:off x="776564" y="720000"/>
            <a:ext cx="10480512" cy="54257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As part of Ebro’s commitment to complete transparency, below we provide our Corporate Calendar for 2025:</a:t>
            </a:r>
          </a:p>
        </p:txBody>
      </p:sp>
      <p:pic>
        <p:nvPicPr>
          <p:cNvPr id="23" name="Imagen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2101" y="6145780"/>
            <a:ext cx="685803" cy="267963"/>
          </a:xfrm>
          <a:prstGeom prst="rect">
            <a:avLst/>
          </a:prstGeom>
        </p:spPr>
      </p:pic>
      <p:sp>
        <p:nvSpPr>
          <p:cNvPr id="2" name="Marcador de número de diapositiva 1">
            <a:extLst>
              <a:ext uri="{FF2B5EF4-FFF2-40B4-BE49-F238E27FC236}">
                <a16:creationId xmlns:a16="http://schemas.microsoft.com/office/drawing/2014/main" id="{99C7FF29-75A4-40EF-AC53-3B230246C374}"/>
              </a:ext>
            </a:extLst>
          </p:cNvPr>
          <p:cNvSpPr>
            <a:spLocks noGrp="1"/>
          </p:cNvSpPr>
          <p:nvPr>
            <p:ph type="sldNum" sz="quarter" idx="12"/>
          </p:nvPr>
        </p:nvSpPr>
        <p:spPr>
          <a:xfrm>
            <a:off x="9325558" y="6330026"/>
            <a:ext cx="2057400" cy="365125"/>
          </a:xfrm>
        </p:spPr>
        <p:txBody>
          <a:bodyPr/>
          <a:lstStyle/>
          <a:p>
            <a:pPr algn="r" rtl="0"/>
            <a:fld id="{CC774648-2F9F-394B-AE9C-6B3BC03789B8}" type="slidenum">
              <a:rPr/>
              <a:pPr/>
              <a:t>11</a:t>
            </a:fld>
            <a:endParaRPr lang="en"/>
          </a:p>
        </p:txBody>
      </p:sp>
      <p:sp>
        <p:nvSpPr>
          <p:cNvPr id="11" name="Rectángulo 10">
            <a:extLst>
              <a:ext uri="{FF2B5EF4-FFF2-40B4-BE49-F238E27FC236}">
                <a16:creationId xmlns:a16="http://schemas.microsoft.com/office/drawing/2014/main" id="{9A20E871-E2BE-4207-A3AE-948787219258}"/>
              </a:ext>
            </a:extLst>
          </p:cNvPr>
          <p:cNvSpPr/>
          <p:nvPr/>
        </p:nvSpPr>
        <p:spPr>
          <a:xfrm>
            <a:off x="934924" y="241200"/>
            <a:ext cx="4556563"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5. Corporate Calendar</a:t>
            </a:r>
          </a:p>
        </p:txBody>
      </p:sp>
      <p:graphicFrame>
        <p:nvGraphicFramePr>
          <p:cNvPr id="3" name="15 Tabla">
            <a:extLst>
              <a:ext uri="{FF2B5EF4-FFF2-40B4-BE49-F238E27FC236}">
                <a16:creationId xmlns:a16="http://schemas.microsoft.com/office/drawing/2014/main" id="{430C4E94-E7DB-1FB7-E42A-816E7B145A4B}"/>
              </a:ext>
            </a:extLst>
          </p:cNvPr>
          <p:cNvGraphicFramePr>
            <a:graphicFrameLocks noGrp="1"/>
          </p:cNvGraphicFramePr>
          <p:nvPr/>
        </p:nvGraphicFramePr>
        <p:xfrm>
          <a:off x="2556889" y="1604911"/>
          <a:ext cx="7030065" cy="2767884"/>
        </p:xfrm>
        <a:graphic>
          <a:graphicData uri="http://schemas.openxmlformats.org/drawingml/2006/table">
            <a:tbl>
              <a:tblPr firstRow="1" bandRow="1">
                <a:tableStyleId>{D27102A9-8310-4765-A935-A1911B00CA55}</a:tableStyleId>
              </a:tblPr>
              <a:tblGrid>
                <a:gridCol w="2010819">
                  <a:extLst>
                    <a:ext uri="{9D8B030D-6E8A-4147-A177-3AD203B41FA5}">
                      <a16:colId xmlns:a16="http://schemas.microsoft.com/office/drawing/2014/main" val="20000"/>
                    </a:ext>
                  </a:extLst>
                </a:gridCol>
                <a:gridCol w="5019246">
                  <a:extLst>
                    <a:ext uri="{9D8B030D-6E8A-4147-A177-3AD203B41FA5}">
                      <a16:colId xmlns:a16="http://schemas.microsoft.com/office/drawing/2014/main" val="20001"/>
                    </a:ext>
                  </a:extLst>
                </a:gridCol>
              </a:tblGrid>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25 February</a:t>
                      </a:r>
                      <a:endParaRPr lang="en" sz="1200" b="0" dirty="0">
                        <a:solidFill>
                          <a:schemeClr val="tx1"/>
                        </a:solidFill>
                        <a:latin typeface="Arial Narrow" panose="020B0606020202030204" pitchFamily="34" charset="0"/>
                        <a:ea typeface="ＭＳ Ｐゴシック" pitchFamily="68" charset="-128"/>
                      </a:endParaRPr>
                    </a:p>
                  </a:txBody>
                  <a:tcPr marL="80533" marR="80533" marT="40267" marB="40267" anchor="ctr">
                    <a:lnB w="12700" cmpd="sng">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a:t>Presentation of YE 2024 Results</a:t>
                      </a:r>
                      <a:endParaRPr lang="en" sz="1200" b="0" dirty="0">
                        <a:solidFill>
                          <a:schemeClr val="tx1"/>
                        </a:solidFill>
                        <a:latin typeface="Arial Narrow" panose="020B0606020202030204" pitchFamily="34" charset="0"/>
                        <a:ea typeface="ＭＳ Ｐゴシック" pitchFamily="68" charset="-128"/>
                      </a:endParaRPr>
                    </a:p>
                  </a:txBody>
                  <a:tcPr marL="80533" marR="80533" marT="40267" marB="40267" anchor="ctr">
                    <a:lnB w="12700" cmpd="sng">
                      <a:noFill/>
                    </a:lnB>
                  </a:tcPr>
                </a:tc>
                <a:extLst>
                  <a:ext uri="{0D108BD9-81ED-4DB2-BD59-A6C34878D82A}">
                    <a16:rowId xmlns:a16="http://schemas.microsoft.com/office/drawing/2014/main" val="10000"/>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1 April</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a:t>Four-month payment of ordinary dividend (EUR0.23/share)</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30 April</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dirty="0"/>
                        <a:t>Presentation of Q1 2025 results</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lnT w="12700" cap="flat" cmpd="sng" algn="ctr">
                      <a:noFill/>
                      <a:prstDash val="solid"/>
                      <a:round/>
                      <a:headEnd type="none" w="med" len="med"/>
                      <a:tailEnd type="none" w="med" len="med"/>
                    </a:lnT>
                  </a:tcPr>
                </a:tc>
                <a:extLst>
                  <a:ext uri="{0D108BD9-81ED-4DB2-BD59-A6C34878D82A}">
                    <a16:rowId xmlns:a16="http://schemas.microsoft.com/office/drawing/2014/main" val="10002"/>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30 June</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a:t>Four-month payment of ordinary dividend (EUR0.23/share) </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3"/>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29 July </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a:t>Presentation of H1 2025 results</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4"/>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1 October</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a:t>Four-month payment of ordinary dividend (EUR0.23/share) </a:t>
                      </a:r>
                      <a:endParaRPr lang="en" sz="1200" b="1"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5"/>
                  </a:ext>
                </a:extLst>
              </a:tr>
              <a:tr h="395412">
                <a:tc>
                  <a:txBody>
                    <a:bodyPr/>
                    <a:lstStyle/>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1200" b="0" i="0" u="none" baseline="0"/>
                        <a:t>29 October</a:t>
                      </a:r>
                      <a:endParaRPr lang="en" sz="1200" b="0" dirty="0">
                        <a:solidFill>
                          <a:schemeClr val="tx1"/>
                        </a:solidFill>
                        <a:latin typeface="Arial Narrow" panose="020B0606020202030204" pitchFamily="34" charset="0"/>
                        <a:ea typeface="ＭＳ Ｐゴシック" pitchFamily="68" charset="-128"/>
                      </a:endParaRPr>
                    </a:p>
                  </a:txBody>
                  <a:tcPr marL="80533" marR="80533" marT="40267" marB="40267"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 sz="1200" b="0" i="0" u="none" baseline="0" dirty="0"/>
                        <a:t>Presentation of 9M25 results</a:t>
                      </a:r>
                      <a:endParaRPr lang="en" sz="1200" b="0" dirty="0">
                        <a:solidFill>
                          <a:schemeClr val="tx1"/>
                        </a:solidFill>
                        <a:latin typeface="Arial Narrow" panose="020B0606020202030204" pitchFamily="34" charset="0"/>
                        <a:ea typeface="ＭＳ Ｐゴシック" pitchFamily="68" charset="-128"/>
                      </a:endParaRPr>
                    </a:p>
                  </a:txBody>
                  <a:tcPr marL="80533" marR="80533" marT="40267" marB="40267" anchor="ctr"/>
                </a:tc>
                <a:extLst>
                  <a:ext uri="{0D108BD9-81ED-4DB2-BD59-A6C34878D82A}">
                    <a16:rowId xmlns:a16="http://schemas.microsoft.com/office/drawing/2014/main" val="10006"/>
                  </a:ext>
                </a:extLst>
              </a:tr>
            </a:tbl>
          </a:graphicData>
        </a:graphic>
      </p:graphicFrame>
      <p:pic>
        <p:nvPicPr>
          <p:cNvPr id="9" name="Picture 2" descr="http://www.mywalkthrou.com/wp-content/uploads/2013/05/green-check-mark.png">
            <a:extLst>
              <a:ext uri="{FF2B5EF4-FFF2-40B4-BE49-F238E27FC236}">
                <a16:creationId xmlns:a16="http://schemas.microsoft.com/office/drawing/2014/main" id="{52BAD523-0455-409C-A04D-3DAFA9B1CF9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2437" y="1657058"/>
            <a:ext cx="243915" cy="27844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64EC1B83-B06B-B6DA-89A0-7D8517FA4E75}"/>
              </a:ext>
            </a:extLst>
          </p:cNvPr>
          <p:cNvGrpSpPr/>
          <p:nvPr/>
        </p:nvGrpSpPr>
        <p:grpSpPr>
          <a:xfrm>
            <a:off x="3135083" y="4385389"/>
            <a:ext cx="2708980" cy="2387090"/>
            <a:chOff x="1042219" y="4414842"/>
            <a:chExt cx="2182619" cy="2180354"/>
          </a:xfrm>
        </p:grpSpPr>
        <p:pic>
          <p:nvPicPr>
            <p:cNvPr id="6" name="Imagen 5" descr="Imagen que contiene Diagrama&#10;&#10;Descripción generada automáticamente">
              <a:extLst>
                <a:ext uri="{FF2B5EF4-FFF2-40B4-BE49-F238E27FC236}">
                  <a16:creationId xmlns:a16="http://schemas.microsoft.com/office/drawing/2014/main" id="{141B521F-C851-E505-285E-3536E52C585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1042219" y="4467817"/>
              <a:ext cx="2182619" cy="2127379"/>
            </a:xfrm>
            <a:prstGeom prst="rect">
              <a:avLst/>
            </a:prstGeom>
          </p:spPr>
        </p:pic>
        <p:sp>
          <p:nvSpPr>
            <p:cNvPr id="7" name="Rectángulo 6">
              <a:extLst>
                <a:ext uri="{FF2B5EF4-FFF2-40B4-BE49-F238E27FC236}">
                  <a16:creationId xmlns:a16="http://schemas.microsoft.com/office/drawing/2014/main" id="{8E13B2EC-B5A2-D658-9D51-22D3303EE6AD}"/>
                </a:ext>
              </a:extLst>
            </p:cNvPr>
            <p:cNvSpPr/>
            <p:nvPr/>
          </p:nvSpPr>
          <p:spPr>
            <a:xfrm>
              <a:off x="2397967" y="4414842"/>
              <a:ext cx="807185" cy="66101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p>
          </p:txBody>
        </p:sp>
      </p:grpSp>
      <p:pic>
        <p:nvPicPr>
          <p:cNvPr id="13" name="Imagen 5" descr="image001">
            <a:extLst>
              <a:ext uri="{FF2B5EF4-FFF2-40B4-BE49-F238E27FC236}">
                <a16:creationId xmlns:a16="http://schemas.microsoft.com/office/drawing/2014/main" id="{F8ED6AEB-7570-1F3C-767A-5EA960CA55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4997" y="4403165"/>
            <a:ext cx="1801842" cy="134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www.mywalkthrou.com/wp-content/uploads/2013/05/green-check-mark.png">
            <a:extLst>
              <a:ext uri="{FF2B5EF4-FFF2-40B4-BE49-F238E27FC236}">
                <a16:creationId xmlns:a16="http://schemas.microsoft.com/office/drawing/2014/main" id="{8CCE33C1-6126-B3EA-C8D7-118F3D40DFC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1294" y="2049105"/>
            <a:ext cx="243915" cy="2784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ywalkthrou.com/wp-content/uploads/2013/05/green-check-mark.png">
            <a:extLst>
              <a:ext uri="{FF2B5EF4-FFF2-40B4-BE49-F238E27FC236}">
                <a16:creationId xmlns:a16="http://schemas.microsoft.com/office/drawing/2014/main" id="{7DC07A26-E68D-3E21-CA61-7AE4232C6F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72436" y="2414301"/>
            <a:ext cx="243915" cy="27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94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09127" y="625525"/>
            <a:ext cx="10907485" cy="6571030"/>
          </a:xfrm>
          <a:prstGeom prst="rect">
            <a:avLst/>
          </a:prstGeom>
          <a:noFill/>
          <a:ln w="9525" algn="ctr">
            <a:noFill/>
            <a:miter lim="800000"/>
            <a:headEnd/>
            <a:tailEnd/>
          </a:ln>
        </p:spPr>
        <p:txBody>
          <a:bodyPr wrap="square">
            <a:spAutoFit/>
          </a:bodyPr>
          <a:lstStyle/>
          <a:p>
            <a:pPr marL="177796" algn="just" rtl="0"/>
            <a:endParaRPr lang="en" sz="1200" dirty="0">
              <a:latin typeface="Tahoma" pitchFamily="34" charset="0"/>
            </a:endParaRPr>
          </a:p>
          <a:p>
            <a:pPr marL="357168" indent="-179384" algn="just" rtl="0">
              <a:buClr>
                <a:schemeClr val="bg2"/>
              </a:buClr>
              <a:buBlip>
                <a:blip r:embed="rId3"/>
              </a:buBlip>
            </a:pPr>
            <a:r>
              <a:rPr lang="en" sz="1000" b="0" i="0" u="none" baseline="0" dirty="0">
                <a:latin typeface="Tahoma" pitchFamily="34" charset="0"/>
                <a:ea typeface="Tahoma" pitchFamily="34" charset="0"/>
                <a:cs typeface="Tahoma" pitchFamily="34" charset="0"/>
              </a:rPr>
              <a:t>According to the guidelines set by the European Securities and Markets Authority (ESMA), the following is a list of the indicators used in this report. These indicators are currently and consistently used by the Group to describe its business performance and their definitions have not been altered:</a:t>
            </a:r>
          </a:p>
          <a:p>
            <a:pPr marL="357168" indent="-179384" algn="just" rtl="0">
              <a:buClr>
                <a:schemeClr val="bg2"/>
              </a:buClr>
              <a:buBlip>
                <a:blip r:embed="rId3"/>
              </a:buBlip>
            </a:pPr>
            <a:endParaRPr lang="en" sz="1000" dirty="0">
              <a:latin typeface="Tahoma" pitchFamily="34" charset="0"/>
            </a:endParaRP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EBITDA-A. Earnings before interest, taxes, depreciation and amortisation, excluding results considered as extraordinary or non-recurring (essentially profit earned from transactions relating to the Group’s fixed assets, industrial restructuring costs, results from or provisions for lawsuits, etc.). EBITDA-A is calculated consistently with prior-year EBITDA-A.</a:t>
            </a: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EBIT-A is calculated by subtracting the year's amortisations and depreciations from EBITDA-A. EBIT-A is calculated consistently with prior-year EBIT-A.</a:t>
            </a: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634984" lvl="1" algn="just" rtl="0" fontAlgn="base">
              <a:spcBef>
                <a:spcPct val="0"/>
              </a:spcBef>
              <a:spcAft>
                <a:spcPct val="0"/>
              </a:spcAft>
              <a:buClr>
                <a:schemeClr val="bg2"/>
              </a:buClr>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CAPEX. Capital expenditure - payments for investment in production related fixed assets.</a:t>
            </a: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Net Debt:</a:t>
            </a: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634984" lvl="1" algn="just" rtl="0" fontAlgn="base">
              <a:spcBef>
                <a:spcPct val="0"/>
              </a:spcBef>
              <a:spcAft>
                <a:spcPct val="0"/>
              </a:spcAft>
              <a:buClr>
                <a:schemeClr val="bg2"/>
              </a:buClr>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endParaRPr lang="en" altLang="es-ES" sz="1000" dirty="0">
              <a:latin typeface="Tahoma" pitchFamily="34" charset="0"/>
            </a:endParaRPr>
          </a:p>
          <a:p>
            <a:pPr marL="634984" lvl="1" algn="just" rtl="0" fontAlgn="base">
              <a:spcBef>
                <a:spcPct val="0"/>
              </a:spcBef>
              <a:spcAft>
                <a:spcPct val="0"/>
              </a:spcAft>
              <a:buClr>
                <a:schemeClr val="bg2"/>
              </a:buClr>
            </a:pPr>
            <a:endParaRPr lang="en" altLang="es-ES" sz="1000" dirty="0">
              <a:latin typeface="Tahoma" pitchFamily="34" charset="0"/>
            </a:endParaRP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(Average) Net Debt: Average net debt refers to the 12-month moving average based on previous net debt.</a:t>
            </a: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(Average) Working Capital: 12-month moving average of the sum of inventories, trade receivables and provision of services, other receivables less trade payables and other current payables. </a:t>
            </a: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Capital Employed (average). 12-month moving average of the sum of intangible assets, property, plant and equipment and working capital. </a:t>
            </a:r>
          </a:p>
          <a:p>
            <a:pPr marL="814368" lvl="1" indent="-179384" algn="just" rtl="0" fontAlgn="base">
              <a:spcBef>
                <a:spcPct val="0"/>
              </a:spcBef>
              <a:spcAft>
                <a:spcPct val="0"/>
              </a:spcAft>
              <a:buClr>
                <a:schemeClr val="bg2"/>
              </a:buClr>
              <a:buBlip>
                <a:blip r:embed="rId3"/>
              </a:buBlip>
            </a:pPr>
            <a:r>
              <a:rPr lang="en" sz="1000" b="0" i="0" u="none" baseline="0" dirty="0">
                <a:latin typeface="Tahoma" pitchFamily="34" charset="0"/>
                <a:ea typeface="Tahoma" pitchFamily="34" charset="0"/>
                <a:cs typeface="Tahoma" pitchFamily="34" charset="0"/>
              </a:rPr>
              <a:t>ROCE-A: Ratio of the average profit/loss after depreciation/amortisation and before tax for the last 12-month period (excluding extraordinary and non-recurring items) divided by the average capital employed, as previously defined. ROCE-A is calculated consistently with prior-year ROCE.</a:t>
            </a:r>
          </a:p>
          <a:p>
            <a:pPr marL="814368" lvl="1" indent="-179384" algn="just" rtl="0">
              <a:buClr>
                <a:schemeClr val="bg2"/>
              </a:buClr>
              <a:buBlip>
                <a:blip r:embed="rId3"/>
              </a:buBlip>
            </a:pPr>
            <a:endParaRPr lang="en" sz="1000" dirty="0">
              <a:latin typeface="Tahoma" pitchFamily="34" charset="0"/>
            </a:endParaRPr>
          </a:p>
          <a:p>
            <a:pPr marL="814368" lvl="1" indent="-179384" algn="just" rtl="0">
              <a:buClr>
                <a:schemeClr val="bg2"/>
              </a:buClr>
              <a:buBlip>
                <a:blip r:embed="rId3"/>
              </a:buBlip>
            </a:pPr>
            <a:endParaRPr lang="en" sz="1000" dirty="0">
              <a:latin typeface="Tahoma" pitchFamily="34" charset="0"/>
            </a:endParaRPr>
          </a:p>
          <a:p>
            <a:pPr marL="814368" lvl="1" indent="-179384" algn="just" rtl="0">
              <a:buClr>
                <a:schemeClr val="bg2"/>
              </a:buClr>
              <a:buBlip>
                <a:blip r:embed="rId3"/>
              </a:buBlip>
            </a:pPr>
            <a:endParaRPr lang="en" sz="900" dirty="0">
              <a:latin typeface="Tahoma" pitchFamily="34" charset="0"/>
            </a:endParaRPr>
          </a:p>
        </p:txBody>
      </p:sp>
      <p:sp>
        <p:nvSpPr>
          <p:cNvPr id="9" name="Rectángulo 8">
            <a:extLst>
              <a:ext uri="{FF2B5EF4-FFF2-40B4-BE49-F238E27FC236}">
                <a16:creationId xmlns:a16="http://schemas.microsoft.com/office/drawing/2014/main" id="{C04F2D9D-5332-4CB0-A49F-5245342B5214}"/>
              </a:ext>
            </a:extLst>
          </p:cNvPr>
          <p:cNvSpPr/>
          <p:nvPr/>
        </p:nvSpPr>
        <p:spPr>
          <a:xfrm>
            <a:off x="990902" y="241689"/>
            <a:ext cx="8275231"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6. Calculation of Alternative Performance Measures</a:t>
            </a:r>
          </a:p>
        </p:txBody>
      </p:sp>
      <p:pic>
        <p:nvPicPr>
          <p:cNvPr id="10" name="Imagen 17">
            <a:extLst>
              <a:ext uri="{FF2B5EF4-FFF2-40B4-BE49-F238E27FC236}">
                <a16:creationId xmlns:a16="http://schemas.microsoft.com/office/drawing/2014/main" id="{78E735EF-B9FB-4F1D-B349-C8C796D61D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8721" y="369317"/>
            <a:ext cx="685803" cy="267963"/>
          </a:xfrm>
          <a:prstGeom prst="rect">
            <a:avLst/>
          </a:prstGeom>
        </p:spPr>
      </p:pic>
      <p:sp>
        <p:nvSpPr>
          <p:cNvPr id="6" name="3 Marcador de número de diapositiva">
            <a:extLst>
              <a:ext uri="{FF2B5EF4-FFF2-40B4-BE49-F238E27FC236}">
                <a16:creationId xmlns:a16="http://schemas.microsoft.com/office/drawing/2014/main" id="{D856A64C-8734-40A0-A2EB-A9C80AE77196}"/>
              </a:ext>
            </a:extLst>
          </p:cNvPr>
          <p:cNvSpPr txBox="1">
            <a:spLocks/>
          </p:cNvSpPr>
          <p:nvPr/>
        </p:nvSpPr>
        <p:spPr>
          <a:xfrm>
            <a:off x="9559212" y="6433921"/>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12</a:t>
            </a:fld>
            <a:endParaRPr lang="en"/>
          </a:p>
        </p:txBody>
      </p:sp>
      <p:graphicFrame>
        <p:nvGraphicFramePr>
          <p:cNvPr id="7" name="Tabla 6">
            <a:extLst>
              <a:ext uri="{FF2B5EF4-FFF2-40B4-BE49-F238E27FC236}">
                <a16:creationId xmlns:a16="http://schemas.microsoft.com/office/drawing/2014/main" id="{B4B7C89A-1538-C5AC-A839-169816C47DE7}"/>
              </a:ext>
            </a:extLst>
          </p:cNvPr>
          <p:cNvGraphicFramePr>
            <a:graphicFrameLocks noGrp="1"/>
          </p:cNvGraphicFramePr>
          <p:nvPr>
            <p:extLst>
              <p:ext uri="{D42A27DB-BD31-4B8C-83A1-F6EECF244321}">
                <p14:modId xmlns:p14="http://schemas.microsoft.com/office/powerpoint/2010/main" val="2717306802"/>
              </p:ext>
            </p:extLst>
          </p:nvPr>
        </p:nvGraphicFramePr>
        <p:xfrm>
          <a:off x="2792645" y="1978442"/>
          <a:ext cx="5729563" cy="1369424"/>
        </p:xfrm>
        <a:graphic>
          <a:graphicData uri="http://schemas.openxmlformats.org/drawingml/2006/table">
            <a:tbl>
              <a:tblPr/>
              <a:tblGrid>
                <a:gridCol w="2921951">
                  <a:extLst>
                    <a:ext uri="{9D8B030D-6E8A-4147-A177-3AD203B41FA5}">
                      <a16:colId xmlns:a16="http://schemas.microsoft.com/office/drawing/2014/main" val="4224958253"/>
                    </a:ext>
                  </a:extLst>
                </a:gridCol>
                <a:gridCol w="114337">
                  <a:extLst>
                    <a:ext uri="{9D8B030D-6E8A-4147-A177-3AD203B41FA5}">
                      <a16:colId xmlns:a16="http://schemas.microsoft.com/office/drawing/2014/main" val="540506210"/>
                    </a:ext>
                  </a:extLst>
                </a:gridCol>
                <a:gridCol w="787656">
                  <a:extLst>
                    <a:ext uri="{9D8B030D-6E8A-4147-A177-3AD203B41FA5}">
                      <a16:colId xmlns:a16="http://schemas.microsoft.com/office/drawing/2014/main" val="3497905114"/>
                    </a:ext>
                  </a:extLst>
                </a:gridCol>
                <a:gridCol w="114337">
                  <a:extLst>
                    <a:ext uri="{9D8B030D-6E8A-4147-A177-3AD203B41FA5}">
                      <a16:colId xmlns:a16="http://schemas.microsoft.com/office/drawing/2014/main" val="254435393"/>
                    </a:ext>
                  </a:extLst>
                </a:gridCol>
                <a:gridCol w="787656">
                  <a:extLst>
                    <a:ext uri="{9D8B030D-6E8A-4147-A177-3AD203B41FA5}">
                      <a16:colId xmlns:a16="http://schemas.microsoft.com/office/drawing/2014/main" val="2410731826"/>
                    </a:ext>
                  </a:extLst>
                </a:gridCol>
                <a:gridCol w="215970">
                  <a:extLst>
                    <a:ext uri="{9D8B030D-6E8A-4147-A177-3AD203B41FA5}">
                      <a16:colId xmlns:a16="http://schemas.microsoft.com/office/drawing/2014/main" val="1887200368"/>
                    </a:ext>
                  </a:extLst>
                </a:gridCol>
                <a:gridCol w="787656">
                  <a:extLst>
                    <a:ext uri="{9D8B030D-6E8A-4147-A177-3AD203B41FA5}">
                      <a16:colId xmlns:a16="http://schemas.microsoft.com/office/drawing/2014/main" val="2713577633"/>
                    </a:ext>
                  </a:extLst>
                </a:gridCol>
              </a:tblGrid>
              <a:tr h="151878">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31/03/2023</a:t>
                      </a:r>
                    </a:p>
                  </a:txBody>
                  <a:tcPr marL="5443" marR="5443" marT="5443" marB="0" anchor="b">
                    <a:lnL>
                      <a:noFill/>
                    </a:lnL>
                    <a:lnR>
                      <a:noFill/>
                    </a:lnR>
                    <a:lnT>
                      <a:noFill/>
                    </a:lnT>
                    <a:lnB>
                      <a:noFill/>
                    </a:lnB>
                    <a:noFill/>
                  </a:tcPr>
                </a:tc>
                <a:tc>
                  <a:txBody>
                    <a:bodyPr/>
                    <a:lstStyle/>
                    <a:p>
                      <a:pPr algn="r" rtl="0" fontAlgn="b"/>
                      <a:endParaRPr lang="en"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31/03/2024</a:t>
                      </a:r>
                    </a:p>
                  </a:txBody>
                  <a:tcPr marL="5443" marR="5443" marT="5443" marB="0" anchor="b">
                    <a:lnL>
                      <a:noFill/>
                    </a:lnL>
                    <a:lnR>
                      <a:noFill/>
                    </a:lnR>
                    <a:lnT>
                      <a:noFill/>
                    </a:lnT>
                    <a:lnB>
                      <a:noFill/>
                    </a:lnB>
                    <a:noFill/>
                  </a:tcPr>
                </a:tc>
                <a:tc>
                  <a:txBody>
                    <a:bodyPr/>
                    <a:lstStyle/>
                    <a:p>
                      <a:pPr algn="r" rtl="0" fontAlgn="b"/>
                      <a:endParaRPr lang="en"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31/03/2025</a:t>
                      </a:r>
                    </a:p>
                  </a:txBody>
                  <a:tcPr marL="5443" marR="5443" marT="5443" marB="0" anchor="b">
                    <a:lnL>
                      <a:noFill/>
                    </a:lnL>
                    <a:lnR>
                      <a:noFill/>
                    </a:lnR>
                    <a:lnT>
                      <a:noFill/>
                    </a:lnT>
                    <a:lnB>
                      <a:noFill/>
                    </a:lnB>
                    <a:noFill/>
                  </a:tcPr>
                </a:tc>
                <a:extLst>
                  <a:ext uri="{0D108BD9-81ED-4DB2-BD59-A6C34878D82A}">
                    <a16:rowId xmlns:a16="http://schemas.microsoft.com/office/drawing/2014/main" val="2447576949"/>
                  </a:ext>
                </a:extLst>
              </a:tr>
              <a:tr h="151878">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761835"/>
                  </a:ext>
                </a:extLst>
              </a:tr>
              <a:tr h="138754">
                <a:tc>
                  <a:txBody>
                    <a:bodyPr/>
                    <a:lstStyle/>
                    <a:p>
                      <a:pPr algn="l"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EBITDA(A)</a:t>
                      </a:r>
                    </a:p>
                  </a:txBody>
                  <a:tcPr marL="5443" marR="5443" marT="5443" marB="0" anchor="b">
                    <a:lnL>
                      <a:noFill/>
                    </a:lnL>
                    <a:lnR>
                      <a:noFill/>
                    </a:lnR>
                    <a:lnT>
                      <a:noFill/>
                    </a:lnT>
                    <a:lnB>
                      <a:noFill/>
                    </a:lnB>
                    <a:noFill/>
                  </a:tcPr>
                </a:tc>
                <a:tc>
                  <a:txBody>
                    <a:bodyPr/>
                    <a:lstStyle/>
                    <a:p>
                      <a:pPr algn="l"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96,314</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109,654</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112,110</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6473611"/>
                  </a:ext>
                </a:extLst>
              </a:tr>
              <a:tr h="151878">
                <a:tc>
                  <a:txBody>
                    <a:bodyPr/>
                    <a:lstStyle/>
                    <a:p>
                      <a:pPr algn="l" rtl="0" fontAlgn="b"/>
                      <a:r>
                        <a:rPr lang="en"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Provisions for depreciation/amortisation</a:t>
                      </a: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(24,635)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(26,002)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(27,323) </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6772374"/>
                  </a:ext>
                </a:extLst>
              </a:tr>
              <a:tr h="151878">
                <a:tc>
                  <a:txBody>
                    <a:bodyPr/>
                    <a:lstStyle/>
                    <a:p>
                      <a:pPr algn="l"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EBIT(A)</a:t>
                      </a: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71,679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83,652</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dirty="0">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84,787</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047067"/>
                  </a:ext>
                </a:extLst>
              </a:tr>
              <a:tr h="151878">
                <a:tc>
                  <a:txBody>
                    <a:bodyPr/>
                    <a:lstStyle/>
                    <a:p>
                      <a:pPr algn="l" rtl="0" fontAlgn="b"/>
                      <a:r>
                        <a:rPr lang="en" sz="11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Non-recurring income</a:t>
                      </a: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350</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155</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430</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77147195"/>
                  </a:ext>
                </a:extLst>
              </a:tr>
              <a:tr h="151878">
                <a:tc>
                  <a:txBody>
                    <a:bodyPr/>
                    <a:lstStyle/>
                    <a:p>
                      <a:pPr algn="l" rtl="0" fontAlgn="b"/>
                      <a:r>
                        <a:rPr lang="en" sz="11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rPr>
                        <a:t>Non-recurring costs</a:t>
                      </a: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(3,101)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(2,128)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(1,247)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50072"/>
                  </a:ext>
                </a:extLst>
              </a:tr>
              <a:tr h="151878">
                <a:tc>
                  <a:txBody>
                    <a:bodyPr/>
                    <a:lstStyle/>
                    <a:p>
                      <a:pPr algn="l"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OPERATING PROFIT</a:t>
                      </a: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68,928</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81,679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83,970</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4886881"/>
                  </a:ext>
                </a:extLst>
              </a:tr>
            </a:tbl>
          </a:graphicData>
        </a:graphic>
      </p:graphicFrame>
      <p:graphicFrame>
        <p:nvGraphicFramePr>
          <p:cNvPr id="8" name="Tabla 7">
            <a:extLst>
              <a:ext uri="{FF2B5EF4-FFF2-40B4-BE49-F238E27FC236}">
                <a16:creationId xmlns:a16="http://schemas.microsoft.com/office/drawing/2014/main" id="{77EE137F-1466-8543-DC69-B10ED0792908}"/>
              </a:ext>
            </a:extLst>
          </p:cNvPr>
          <p:cNvGraphicFramePr>
            <a:graphicFrameLocks noGrp="1"/>
          </p:cNvGraphicFramePr>
          <p:nvPr>
            <p:extLst>
              <p:ext uri="{D42A27DB-BD31-4B8C-83A1-F6EECF244321}">
                <p14:modId xmlns:p14="http://schemas.microsoft.com/office/powerpoint/2010/main" val="1851912335"/>
              </p:ext>
            </p:extLst>
          </p:nvPr>
        </p:nvGraphicFramePr>
        <p:xfrm>
          <a:off x="2792645" y="3679714"/>
          <a:ext cx="5436955" cy="1815569"/>
        </p:xfrm>
        <a:graphic>
          <a:graphicData uri="http://schemas.openxmlformats.org/drawingml/2006/table">
            <a:tbl>
              <a:tblPr/>
              <a:tblGrid>
                <a:gridCol w="2772727">
                  <a:extLst>
                    <a:ext uri="{9D8B030D-6E8A-4147-A177-3AD203B41FA5}">
                      <a16:colId xmlns:a16="http://schemas.microsoft.com/office/drawing/2014/main" val="980899197"/>
                    </a:ext>
                  </a:extLst>
                </a:gridCol>
                <a:gridCol w="108498">
                  <a:extLst>
                    <a:ext uri="{9D8B030D-6E8A-4147-A177-3AD203B41FA5}">
                      <a16:colId xmlns:a16="http://schemas.microsoft.com/office/drawing/2014/main" val="1724419546"/>
                    </a:ext>
                  </a:extLst>
                </a:gridCol>
                <a:gridCol w="735298">
                  <a:extLst>
                    <a:ext uri="{9D8B030D-6E8A-4147-A177-3AD203B41FA5}">
                      <a16:colId xmlns:a16="http://schemas.microsoft.com/office/drawing/2014/main" val="1602070064"/>
                    </a:ext>
                  </a:extLst>
                </a:gridCol>
                <a:gridCol w="120631">
                  <a:extLst>
                    <a:ext uri="{9D8B030D-6E8A-4147-A177-3AD203B41FA5}">
                      <a16:colId xmlns:a16="http://schemas.microsoft.com/office/drawing/2014/main" val="3475250688"/>
                    </a:ext>
                  </a:extLst>
                </a:gridCol>
                <a:gridCol w="747430">
                  <a:extLst>
                    <a:ext uri="{9D8B030D-6E8A-4147-A177-3AD203B41FA5}">
                      <a16:colId xmlns:a16="http://schemas.microsoft.com/office/drawing/2014/main" val="4028658323"/>
                    </a:ext>
                  </a:extLst>
                </a:gridCol>
                <a:gridCol w="204941">
                  <a:extLst>
                    <a:ext uri="{9D8B030D-6E8A-4147-A177-3AD203B41FA5}">
                      <a16:colId xmlns:a16="http://schemas.microsoft.com/office/drawing/2014/main" val="1497485057"/>
                    </a:ext>
                  </a:extLst>
                </a:gridCol>
                <a:gridCol w="747430">
                  <a:extLst>
                    <a:ext uri="{9D8B030D-6E8A-4147-A177-3AD203B41FA5}">
                      <a16:colId xmlns:a16="http://schemas.microsoft.com/office/drawing/2014/main" val="3410969140"/>
                    </a:ext>
                  </a:extLst>
                </a:gridCol>
              </a:tblGrid>
              <a:tr h="163945">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31/03/2023</a:t>
                      </a:r>
                    </a:p>
                  </a:txBody>
                  <a:tcPr marL="5443" marR="5443" marT="5443" marB="0" anchor="b">
                    <a:lnL>
                      <a:noFill/>
                    </a:lnL>
                    <a:lnR>
                      <a:noFill/>
                    </a:lnR>
                    <a:lnT>
                      <a:noFill/>
                    </a:lnT>
                    <a:lnB>
                      <a:noFill/>
                    </a:lnB>
                    <a:noFill/>
                  </a:tcPr>
                </a:tc>
                <a:tc>
                  <a:txBody>
                    <a:bodyPr/>
                    <a:lstStyle/>
                    <a:p>
                      <a:pPr algn="r" rtl="0" fontAlgn="b"/>
                      <a:endParaRPr lang="en"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31/03/2024</a:t>
                      </a:r>
                    </a:p>
                  </a:txBody>
                  <a:tcPr marL="5443" marR="5443" marT="5443" marB="0" anchor="b">
                    <a:lnL>
                      <a:noFill/>
                    </a:lnL>
                    <a:lnR>
                      <a:noFill/>
                    </a:lnR>
                    <a:lnT>
                      <a:noFill/>
                    </a:lnT>
                    <a:lnB>
                      <a:noFill/>
                    </a:lnB>
                    <a:noFill/>
                  </a:tcPr>
                </a:tc>
                <a:tc>
                  <a:txBody>
                    <a:bodyPr/>
                    <a:lstStyle/>
                    <a:p>
                      <a:pPr algn="ctr" rtl="0" fontAlgn="b"/>
                      <a:endParaRPr lang="en" sz="1000" b="1" i="0" u="sng"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ctr" rtl="0" fontAlgn="b"/>
                      <a:r>
                        <a:rPr lang="en" sz="1000" b="1" i="0" u="sng"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31/03/2025</a:t>
                      </a:r>
                    </a:p>
                  </a:txBody>
                  <a:tcPr marL="5443" marR="5443" marT="5443" marB="0" anchor="b">
                    <a:lnL>
                      <a:noFill/>
                    </a:lnL>
                    <a:lnR>
                      <a:noFill/>
                    </a:lnR>
                    <a:lnT>
                      <a:noFill/>
                    </a:lnT>
                    <a:lnB>
                      <a:noFill/>
                    </a:lnB>
                    <a:noFill/>
                  </a:tcPr>
                </a:tc>
                <a:extLst>
                  <a:ext uri="{0D108BD9-81ED-4DB2-BD59-A6C34878D82A}">
                    <a16:rowId xmlns:a16="http://schemas.microsoft.com/office/drawing/2014/main" val="145892882"/>
                  </a:ext>
                </a:extLst>
              </a:tr>
              <a:tr h="163945">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extLst>
                  <a:ext uri="{0D108BD9-81ED-4DB2-BD59-A6C34878D82A}">
                    <a16:rowId xmlns:a16="http://schemas.microsoft.com/office/drawing/2014/main" val="1750947278"/>
                  </a:ext>
                </a:extLst>
              </a:tr>
              <a:tr h="148100">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Non-current financial liabilities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540,811</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175,320</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199,192</a:t>
                      </a:r>
                    </a:p>
                  </a:txBody>
                  <a:tcPr marL="5443" marR="5443" marT="5443" marB="0" anchor="b">
                    <a:lnL>
                      <a:noFill/>
                    </a:lnL>
                    <a:lnR>
                      <a:noFill/>
                    </a:lnR>
                    <a:lnT>
                      <a:noFill/>
                    </a:lnT>
                    <a:lnB>
                      <a:noFill/>
                    </a:lnB>
                    <a:noFill/>
                  </a:tcPr>
                </a:tc>
                <a:extLst>
                  <a:ext uri="{0D108BD9-81ED-4DB2-BD59-A6C34878D82A}">
                    <a16:rowId xmlns:a16="http://schemas.microsoft.com/office/drawing/2014/main" val="94541104"/>
                  </a:ext>
                </a:extLst>
              </a:tr>
              <a:tr h="163945">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Other current financial liabilities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441,601</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742,014</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685,094</a:t>
                      </a:r>
                    </a:p>
                  </a:txBody>
                  <a:tcPr marL="5443" marR="5443" marT="5443" marB="0" anchor="b">
                    <a:lnL>
                      <a:noFill/>
                    </a:lnL>
                    <a:lnR>
                      <a:noFill/>
                    </a:lnR>
                    <a:lnT>
                      <a:noFill/>
                    </a:lnT>
                    <a:lnB>
                      <a:noFill/>
                    </a:lnB>
                    <a:noFill/>
                  </a:tcPr>
                </a:tc>
                <a:extLst>
                  <a:ext uri="{0D108BD9-81ED-4DB2-BD59-A6C34878D82A}">
                    <a16:rowId xmlns:a16="http://schemas.microsoft.com/office/drawing/2014/main" val="1988794051"/>
                  </a:ext>
                </a:extLst>
              </a:tr>
              <a:tr h="163945">
                <a:tc>
                  <a:txBody>
                    <a:bodyPr/>
                    <a:lstStyle/>
                    <a:p>
                      <a:pPr algn="l" rtl="0" fontAlgn="b"/>
                      <a:r>
                        <a:rPr lang="en"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Financial liabilities available for sale</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0</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0</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0</a:t>
                      </a:r>
                    </a:p>
                  </a:txBody>
                  <a:tcPr marL="5443" marR="5443" marT="5443" marB="0" anchor="b">
                    <a:lnL>
                      <a:noFill/>
                    </a:lnL>
                    <a:lnR>
                      <a:noFill/>
                    </a:lnR>
                    <a:lnT>
                      <a:noFill/>
                    </a:lnT>
                    <a:lnB>
                      <a:noFill/>
                    </a:lnB>
                    <a:noFill/>
                  </a:tcPr>
                </a:tc>
                <a:extLst>
                  <a:ext uri="{0D108BD9-81ED-4DB2-BD59-A6C34878D82A}">
                    <a16:rowId xmlns:a16="http://schemas.microsoft.com/office/drawing/2014/main" val="1706107721"/>
                  </a:ext>
                </a:extLst>
              </a:tr>
              <a:tr h="163945">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Loans to associates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(1,122)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(1,122)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(1,122) </a:t>
                      </a:r>
                    </a:p>
                  </a:txBody>
                  <a:tcPr marL="5443" marR="5443" marT="5443" marB="0" anchor="b">
                    <a:lnL>
                      <a:noFill/>
                    </a:lnL>
                    <a:lnR>
                      <a:noFill/>
                    </a:lnR>
                    <a:lnT>
                      <a:noFill/>
                    </a:lnT>
                    <a:lnB>
                      <a:noFill/>
                    </a:lnB>
                    <a:noFill/>
                  </a:tcPr>
                </a:tc>
                <a:extLst>
                  <a:ext uri="{0D108BD9-81ED-4DB2-BD59-A6C34878D82A}">
                    <a16:rowId xmlns:a16="http://schemas.microsoft.com/office/drawing/2014/main" val="1363223915"/>
                  </a:ext>
                </a:extLst>
              </a:tr>
              <a:tr h="163945">
                <a:tc>
                  <a:txBody>
                    <a:bodyPr/>
                    <a:lstStyle/>
                    <a:p>
                      <a:pPr algn="l" rtl="0" fontAlgn="b"/>
                      <a:r>
                        <a:rPr lang="en" sz="1000" b="0"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Sum of security deposits payable</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(676)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(500)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(43) </a:t>
                      </a:r>
                    </a:p>
                  </a:txBody>
                  <a:tcPr marL="5443" marR="5443" marT="5443" marB="0" anchor="b">
                    <a:lnL>
                      <a:noFill/>
                    </a:lnL>
                    <a:lnR>
                      <a:noFill/>
                    </a:lnR>
                    <a:lnT>
                      <a:noFill/>
                    </a:lnT>
                    <a:lnB>
                      <a:noFill/>
                    </a:lnB>
                    <a:noFill/>
                  </a:tcPr>
                </a:tc>
                <a:extLst>
                  <a:ext uri="{0D108BD9-81ED-4DB2-BD59-A6C34878D82A}">
                    <a16:rowId xmlns:a16="http://schemas.microsoft.com/office/drawing/2014/main" val="848597172"/>
                  </a:ext>
                </a:extLst>
              </a:tr>
              <a:tr h="163945">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Cash and cash equivalents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(238,158)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(408,496)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(286,929) </a:t>
                      </a:r>
                    </a:p>
                  </a:txBody>
                  <a:tcPr marL="5443" marR="5443" marT="5443" marB="0" anchor="b">
                    <a:lnL>
                      <a:noFill/>
                    </a:lnL>
                    <a:lnR>
                      <a:noFill/>
                    </a:lnR>
                    <a:lnT>
                      <a:noFill/>
                    </a:lnT>
                    <a:lnB>
                      <a:noFill/>
                    </a:lnB>
                    <a:noFill/>
                  </a:tcPr>
                </a:tc>
                <a:extLst>
                  <a:ext uri="{0D108BD9-81ED-4DB2-BD59-A6C34878D82A}">
                    <a16:rowId xmlns:a16="http://schemas.microsoft.com/office/drawing/2014/main" val="1294839297"/>
                  </a:ext>
                </a:extLst>
              </a:tr>
              <a:tr h="163945">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Derivatives – assets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(1,766)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(592) </a:t>
                      </a:r>
                    </a:p>
                  </a:txBody>
                  <a:tcPr marL="5443" marR="5443" marT="5443" marB="0" anchor="b">
                    <a:lnL>
                      <a:noFill/>
                    </a:lnL>
                    <a:lnR>
                      <a:noFill/>
                    </a:lnR>
                    <a:lnT>
                      <a:noFill/>
                    </a:lnT>
                    <a:lnB>
                      <a:noFill/>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(896) </a:t>
                      </a:r>
                    </a:p>
                  </a:txBody>
                  <a:tcPr marL="5443" marR="5443" marT="5443" marB="0" anchor="b">
                    <a:lnL>
                      <a:noFill/>
                    </a:lnL>
                    <a:lnR>
                      <a:noFill/>
                    </a:lnR>
                    <a:lnT>
                      <a:noFill/>
                    </a:lnT>
                    <a:lnB>
                      <a:noFill/>
                    </a:lnB>
                    <a:noFill/>
                  </a:tcPr>
                </a:tc>
                <a:extLst>
                  <a:ext uri="{0D108BD9-81ED-4DB2-BD59-A6C34878D82A}">
                    <a16:rowId xmlns:a16="http://schemas.microsoft.com/office/drawing/2014/main" val="3571480690"/>
                  </a:ext>
                </a:extLst>
              </a:tr>
              <a:tr h="163945">
                <a:tc>
                  <a:txBody>
                    <a:bodyPr/>
                    <a:lstStyle/>
                    <a:p>
                      <a:pPr algn="l"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 Derivatives – liabilities</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3,222</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391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endParaRPr lang="en"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a:noFill/>
                    </a:lnB>
                    <a:noFill/>
                  </a:tcPr>
                </a:tc>
                <a:tc>
                  <a:txBody>
                    <a:bodyPr/>
                    <a:lstStyle/>
                    <a:p>
                      <a:pPr algn="r" rtl="0" fontAlgn="b"/>
                      <a:r>
                        <a:rPr lang="en" sz="1000" b="0"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4,007</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6027"/>
                  </a:ext>
                </a:extLst>
              </a:tr>
              <a:tr h="163945">
                <a:tc>
                  <a:txBody>
                    <a:bodyPr/>
                    <a:lstStyle/>
                    <a:p>
                      <a:pPr algn="l"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TOTAL NET DEBT</a:t>
                      </a:r>
                    </a:p>
                  </a:txBody>
                  <a:tcPr marL="5443" marR="5443" marT="5443" marB="0" anchor="b">
                    <a:lnL>
                      <a:noFill/>
                    </a:lnL>
                    <a:lnR>
                      <a:noFill/>
                    </a:lnR>
                    <a:lnT>
                      <a:noFill/>
                    </a:lnT>
                    <a:lnB>
                      <a:noFill/>
                    </a:lnB>
                    <a:noFill/>
                  </a:tcPr>
                </a:tc>
                <a:tc>
                  <a:txBody>
                    <a:bodyPr/>
                    <a:lstStyle/>
                    <a:p>
                      <a:pPr algn="l" rtl="0" fontAlgn="b"/>
                      <a:endParaRPr lang="en" sz="1000" b="1"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743,912</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a:solidFill>
                            <a:srgbClr val="000000"/>
                          </a:solidFill>
                          <a:effectLst/>
                          <a:latin typeface="Arial" panose="020B0604020202020204" pitchFamily="34" charset="0"/>
                          <a:ea typeface="Arial" panose="020B0604020202020204" pitchFamily="34" charset="0"/>
                          <a:cs typeface="Arial" panose="020B0604020202020204" pitchFamily="34" charset="0"/>
                        </a:rPr>
                        <a:t>507,015</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endParaRPr lang="en" sz="1000" b="0" i="0" u="none" strike="noStrike">
                        <a:solidFill>
                          <a:srgbClr val="000000"/>
                        </a:solidFill>
                        <a:effectLst/>
                        <a:latin typeface="Arial" panose="020B0604020202020204" pitchFamily="34" charset="0"/>
                      </a:endParaRPr>
                    </a:p>
                  </a:txBody>
                  <a:tcPr marL="5443" marR="5443" marT="5443" marB="0" anchor="b">
                    <a:lnL>
                      <a:noFill/>
                    </a:lnL>
                    <a:lnR>
                      <a:noFill/>
                    </a:lnR>
                    <a:lnT>
                      <a:noFill/>
                    </a:lnT>
                    <a:lnB>
                      <a:noFill/>
                    </a:lnB>
                    <a:noFill/>
                  </a:tcPr>
                </a:tc>
                <a:tc>
                  <a:txBody>
                    <a:bodyPr/>
                    <a:lstStyle/>
                    <a:p>
                      <a:pPr algn="r" rtl="0" fontAlgn="b"/>
                      <a:r>
                        <a:rPr lang="en" sz="1000" b="1" i="0" u="none" strike="noStrik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599,303</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7103082"/>
                  </a:ext>
                </a:extLst>
              </a:tr>
            </a:tbl>
          </a:graphicData>
        </a:graphic>
      </p:graphicFrame>
    </p:spTree>
    <p:extLst>
      <p:ext uri="{BB962C8B-B14F-4D97-AF65-F5344CB8AC3E}">
        <p14:creationId xmlns:p14="http://schemas.microsoft.com/office/powerpoint/2010/main" val="159534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E81DFE92-1469-45FB-8733-1A3CD8ED4A86}"/>
              </a:ext>
            </a:extLst>
          </p:cNvPr>
          <p:cNvSpPr txBox="1">
            <a:spLocks/>
          </p:cNvSpPr>
          <p:nvPr/>
        </p:nvSpPr>
        <p:spPr>
          <a:xfrm>
            <a:off x="795222" y="901485"/>
            <a:ext cx="10765407"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79" indent="-179384" algn="just" rtl="0">
              <a:buClr>
                <a:schemeClr val="bg2"/>
              </a:buClr>
              <a:buBlip>
                <a:blip r:embed="rId3"/>
              </a:buBlip>
            </a:pPr>
            <a:r>
              <a:rPr lang="en" sz="1200" b="0" i="0" u="none" baseline="0">
                <a:latin typeface="Tahoma" pitchFamily="34" charset="0"/>
                <a:ea typeface="Tahoma" pitchFamily="34" charset="0"/>
                <a:cs typeface="Tahoma" pitchFamily="34" charset="0"/>
              </a:rPr>
              <a:t>This presentation contains our true understanding to date of estimates on the future growth in the different business lines and the global business, market share, financial results and other aspects of business activity and the positioning of the Company. All the data included in this report have been put together according to International Accounting Standards (IAS). The information included herein does not represent a guarantee of any future actions that maybe taken and it entails risks and uncertainty. The actual results may be materially different from the ones stated in our estimates as a result of various factors.  </a:t>
            </a:r>
          </a:p>
          <a:p>
            <a:pPr marL="357179" indent="-179384" algn="just" rtl="0">
              <a:buClr>
                <a:schemeClr val="bg2"/>
              </a:buClr>
              <a:buBlip>
                <a:blip r:embed="rId3"/>
              </a:buBlip>
            </a:pPr>
            <a:endParaRPr lang="en" sz="1200" dirty="0">
              <a:latin typeface="Tahoma" pitchFamily="34" charset="0"/>
            </a:endParaRPr>
          </a:p>
          <a:p>
            <a:pPr marL="357179" indent="-179384" algn="just" rtl="0">
              <a:buClr>
                <a:schemeClr val="bg2"/>
              </a:buClr>
              <a:buBlip>
                <a:blip r:embed="rId3"/>
              </a:buBlip>
            </a:pPr>
            <a:r>
              <a:rPr lang="en" sz="1200" b="0" i="0" u="none" baseline="0">
                <a:latin typeface="Tahoma" pitchFamily="34" charset="0"/>
                <a:ea typeface="Tahoma" pitchFamily="34" charset="0"/>
                <a:cs typeface="Tahoma" pitchFamily="34" charset="0"/>
              </a:rPr>
              <a:t>Analysts and investors should not rely on these estimates, which only cover up to the date of this presentation. Ebro Foods does not assume any obligation to publicly report the results of any review of these estimates that may be carried out to reflect events and circumstances occurring after the date of this presentation – including but not limited to – changes in Ebro Foods business or its acquisitions strategy, or to reflect unforeseen events. We encourage analysts and investors to consult the Company’s Annual Report, as well as the documents filed with the Authorities and more specifically with the Spanish National Securities Markets Commission (CNMV).  </a:t>
            </a:r>
          </a:p>
          <a:p>
            <a:pPr marL="357179" indent="-179384" algn="just" rtl="0">
              <a:buClr>
                <a:schemeClr val="bg2"/>
              </a:buClr>
              <a:buBlip>
                <a:blip r:embed="rId3"/>
              </a:buBlip>
            </a:pPr>
            <a:endParaRPr lang="en" sz="1200" dirty="0">
              <a:latin typeface="Tahoma" pitchFamily="34" charset="0"/>
            </a:endParaRPr>
          </a:p>
          <a:p>
            <a:pPr marL="357179" indent="-179384" algn="just" rtl="0">
              <a:buClr>
                <a:schemeClr val="bg2"/>
              </a:buClr>
              <a:buBlip>
                <a:blip r:embed="rId3"/>
              </a:buBlip>
            </a:pPr>
            <a:r>
              <a:rPr lang="en" sz="1200" b="0" i="0" u="none" baseline="0">
                <a:latin typeface="Tahoma" pitchFamily="34" charset="0"/>
                <a:ea typeface="Tahoma" pitchFamily="34" charset="0"/>
                <a:cs typeface="Tahoma" pitchFamily="34" charset="0"/>
              </a:rPr>
              <a:t>The main risks and uncertainties affecting the Group’s business are the same as those included in the Consolidated Annual Accounts and the Management Report for the year ending 31 December 2024, which is available at </a:t>
            </a:r>
            <a:r>
              <a:rPr lang="en" sz="1200" b="0" i="0" u="none" baseline="0">
                <a:latin typeface="Tahoma" pitchFamily="34" charset="0"/>
                <a:ea typeface="Tahoma" pitchFamily="34" charset="0"/>
                <a:cs typeface="Tahoma" pitchFamily="34" charset="0"/>
                <a:hlinkClick r:id="rId4"/>
              </a:rPr>
              <a:t>www.ebrofoods.es</a:t>
            </a:r>
            <a:r>
              <a:rPr lang="en" sz="1200" b="0" i="0" u="none" baseline="0">
                <a:latin typeface="Tahoma" pitchFamily="34" charset="0"/>
                <a:ea typeface="Tahoma" pitchFamily="34" charset="0"/>
                <a:cs typeface="Tahoma" pitchFamily="34" charset="0"/>
              </a:rPr>
              <a:t>. We believe that there have been no significant changes during this financial year. The Group still has some exposure to the raw materials markets and to passing on changes in prices to its customers. Likewise, there is certain exposure to fluctuations in the exchange rate, especially the dollar, and changes in interest rates. </a:t>
            </a:r>
          </a:p>
          <a:p>
            <a:pPr marL="363538" indent="-171450" algn="just" rtl="0">
              <a:buClr>
                <a:schemeClr val="bg2"/>
              </a:buClr>
              <a:buBlip>
                <a:blip r:embed="rId3"/>
              </a:buBlip>
            </a:pPr>
            <a:endParaRPr lang="en" sz="1200" dirty="0">
              <a:latin typeface="Tahoma" pitchFamily="34" charset="0"/>
            </a:endParaRPr>
          </a:p>
        </p:txBody>
      </p:sp>
      <p:sp>
        <p:nvSpPr>
          <p:cNvPr id="6" name="Rectángulo 5">
            <a:extLst>
              <a:ext uri="{FF2B5EF4-FFF2-40B4-BE49-F238E27FC236}">
                <a16:creationId xmlns:a16="http://schemas.microsoft.com/office/drawing/2014/main" id="{DD4FD990-F3AC-4059-B622-177D09709DEA}"/>
              </a:ext>
            </a:extLst>
          </p:cNvPr>
          <p:cNvSpPr/>
          <p:nvPr/>
        </p:nvSpPr>
        <p:spPr>
          <a:xfrm>
            <a:off x="934914" y="241689"/>
            <a:ext cx="4556563"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7. Legal Disclaimer</a:t>
            </a:r>
          </a:p>
        </p:txBody>
      </p:sp>
      <p:pic>
        <p:nvPicPr>
          <p:cNvPr id="8" name="Imagen 17">
            <a:extLst>
              <a:ext uri="{FF2B5EF4-FFF2-40B4-BE49-F238E27FC236}">
                <a16:creationId xmlns:a16="http://schemas.microsoft.com/office/drawing/2014/main" id="{6DD83495-C743-448A-8FBF-E5570A891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28086" y="6092714"/>
            <a:ext cx="685803" cy="267963"/>
          </a:xfrm>
          <a:prstGeom prst="rect">
            <a:avLst/>
          </a:prstGeom>
        </p:spPr>
      </p:pic>
      <p:sp>
        <p:nvSpPr>
          <p:cNvPr id="10" name="3 Marcador de número de diapositiva">
            <a:extLst>
              <a:ext uri="{FF2B5EF4-FFF2-40B4-BE49-F238E27FC236}">
                <a16:creationId xmlns:a16="http://schemas.microsoft.com/office/drawing/2014/main" id="{52BCF148-FDFC-476B-BFDB-6D17EF79B40E}"/>
              </a:ext>
            </a:extLst>
          </p:cNvPr>
          <p:cNvSpPr txBox="1">
            <a:spLocks/>
          </p:cNvSpPr>
          <p:nvPr/>
        </p:nvSpPr>
        <p:spPr>
          <a:xfrm>
            <a:off x="9344220" y="6307840"/>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13</a:t>
            </a:fld>
            <a:endParaRPr lang="en"/>
          </a:p>
        </p:txBody>
      </p:sp>
    </p:spTree>
    <p:extLst>
      <p:ext uri="{BB962C8B-B14F-4D97-AF65-F5344CB8AC3E}">
        <p14:creationId xmlns:p14="http://schemas.microsoft.com/office/powerpoint/2010/main" val="184722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1CC33E-1E11-3550-C71F-63C719139529}"/>
              </a:ext>
            </a:extLst>
          </p:cNvPr>
          <p:cNvSpPr/>
          <p:nvPr/>
        </p:nvSpPr>
        <p:spPr>
          <a:xfrm>
            <a:off x="2715406" y="7506"/>
            <a:ext cx="6764695" cy="6850494"/>
          </a:xfrm>
          <a:prstGeom prst="rect">
            <a:avLst/>
          </a:prstGeom>
          <a:solidFill>
            <a:srgbClr val="C1D9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1030" name="Picture 6" descr="Pasta al dente: ¿cuánto tiempo necesitas? | Garofalo">
            <a:extLst>
              <a:ext uri="{FF2B5EF4-FFF2-40B4-BE49-F238E27FC236}">
                <a16:creationId xmlns:a16="http://schemas.microsoft.com/office/drawing/2014/main" id="{B8677359-3839-CFBC-3DD8-3EF957B66CC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3"/>
          <a:stretch/>
        </p:blipFill>
        <p:spPr bwMode="auto">
          <a:xfrm>
            <a:off x="0" y="-7715"/>
            <a:ext cx="2262230" cy="39095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9384943-13CB-A371-85D7-7AC48850287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9938333" y="0"/>
            <a:ext cx="2262231" cy="278593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082F5E0D-509F-9D17-643A-82B7131C87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896"/>
          <a:stretch/>
        </p:blipFill>
        <p:spPr>
          <a:xfrm>
            <a:off x="9915525" y="3023119"/>
            <a:ext cx="2262231" cy="3819660"/>
          </a:xfrm>
          <a:prstGeom prst="rect">
            <a:avLst/>
          </a:prstGeom>
        </p:spPr>
      </p:pic>
      <p:pic>
        <p:nvPicPr>
          <p:cNvPr id="32" name="Picture 8" descr="Grupo Ebro Foods | LinkedIn">
            <a:extLst>
              <a:ext uri="{FF2B5EF4-FFF2-40B4-BE49-F238E27FC236}">
                <a16:creationId xmlns:a16="http://schemas.microsoft.com/office/drawing/2014/main" id="{8D7E2B61-056F-56C3-F13A-211BFD33EEAF}"/>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0" y="4282756"/>
            <a:ext cx="2024679" cy="256002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4FB4D29-E5C0-3899-411D-7DB42C5E60FA}"/>
              </a:ext>
            </a:extLst>
          </p:cNvPr>
          <p:cNvSpPr/>
          <p:nvPr/>
        </p:nvSpPr>
        <p:spPr>
          <a:xfrm>
            <a:off x="3452322" y="504190"/>
            <a:ext cx="5318449" cy="589594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28" name="Título 1">
            <a:extLst>
              <a:ext uri="{FF2B5EF4-FFF2-40B4-BE49-F238E27FC236}">
                <a16:creationId xmlns:a16="http://schemas.microsoft.com/office/drawing/2014/main" id="{5B404D80-E4C4-C313-FE43-3F5EE6E88C7E}"/>
              </a:ext>
            </a:extLst>
          </p:cNvPr>
          <p:cNvSpPr txBox="1">
            <a:spLocks/>
          </p:cNvSpPr>
          <p:nvPr/>
        </p:nvSpPr>
        <p:spPr>
          <a:xfrm>
            <a:off x="2848843" y="814524"/>
            <a:ext cx="2862072"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 sz="2400" b="0" i="0" u="none" baseline="0">
                <a:solidFill>
                  <a:srgbClr val="336699"/>
                </a:solidFill>
                <a:latin typeface="Franklin Gothic Medium Cond" panose="020B0606030402020204" pitchFamily="34" charset="0"/>
                <a:ea typeface="+mn-ea"/>
                <a:cs typeface="Arial" panose="020B0604020202020204" pitchFamily="34" charset="0"/>
              </a:rPr>
              <a:t>CONTENTS</a:t>
            </a:r>
          </a:p>
        </p:txBody>
      </p:sp>
      <p:sp>
        <p:nvSpPr>
          <p:cNvPr id="29" name="Rectangle 6">
            <a:extLst>
              <a:ext uri="{FF2B5EF4-FFF2-40B4-BE49-F238E27FC236}">
                <a16:creationId xmlns:a16="http://schemas.microsoft.com/office/drawing/2014/main" id="{FE15C85C-30BB-927F-8893-7D7B67942E7E}"/>
              </a:ext>
            </a:extLst>
          </p:cNvPr>
          <p:cNvSpPr>
            <a:spLocks noChangeArrowheads="1"/>
          </p:cNvSpPr>
          <p:nvPr/>
        </p:nvSpPr>
        <p:spPr bwMode="auto">
          <a:xfrm>
            <a:off x="3776951" y="1952768"/>
            <a:ext cx="3956827" cy="4447371"/>
          </a:xfrm>
          <a:prstGeom prst="rect">
            <a:avLst/>
          </a:prstGeom>
          <a:noFill/>
          <a:ln w="9525">
            <a:noFill/>
            <a:prstDash val="lgDashDotDot"/>
            <a:miter lim="800000"/>
            <a:headEnd/>
            <a:tailEnd/>
          </a:ln>
        </p:spPr>
        <p:txBody>
          <a:bodyPr wrap="square">
            <a:spAutoFit/>
          </a:bodyPr>
          <a:lstStyle/>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INTRODUCTION </a:t>
            </a:r>
          </a:p>
          <a:p>
            <a:pPr marL="342900" indent="-342900" algn="l" rtl="0">
              <a:lnSpc>
                <a:spcPts val="1000"/>
              </a:lnSpc>
              <a:spcBef>
                <a:spcPct val="50000"/>
              </a:spcBef>
              <a:buClr>
                <a:schemeClr val="tx1">
                  <a:lumMod val="75000"/>
                  <a:lumOff val="25000"/>
                </a:schemeClr>
              </a:buClr>
              <a:buFont typeface="+mj-lt"/>
              <a:buAutoNum type="arabicPeriod"/>
            </a:pPr>
            <a:endParaRPr lang="en" sz="1200" dirty="0">
              <a:solidFill>
                <a:srgbClr val="333399"/>
              </a:solidFill>
              <a:latin typeface="Franklin Gothic Demi Cond" panose="020B0706030402020204" pitchFamily="34" charset="0"/>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BUSINESS UNIT RESULTS Q1 2025</a:t>
            </a:r>
          </a:p>
          <a:p>
            <a:pPr marL="365116" lvl="1" algn="l" rtl="0">
              <a:lnSpc>
                <a:spcPts val="1000"/>
              </a:lnSpc>
              <a:buClr>
                <a:schemeClr val="tx1">
                  <a:lumMod val="75000"/>
                  <a:lumOff val="25000"/>
                </a:schemeClr>
              </a:buClr>
            </a:pPr>
            <a:endParaRPr lang="en" sz="1200" dirty="0">
              <a:solidFill>
                <a:schemeClr val="tx1">
                  <a:lumMod val="75000"/>
                  <a:lumOff val="25000"/>
                </a:schemeClr>
              </a:solidFill>
              <a:cs typeface="BrowalliaUPC" panose="020B0604020202020204" pitchFamily="34" charset="-34"/>
            </a:endParaRPr>
          </a:p>
          <a:p>
            <a:pPr marL="365116" lvl="1" algn="l" rtl="0">
              <a:lnSpc>
                <a:spcPts val="1000"/>
              </a:lnSpc>
              <a:buClr>
                <a:schemeClr val="tx1">
                  <a:lumMod val="75000"/>
                  <a:lumOff val="25000"/>
                </a:schemeClr>
              </a:buClr>
            </a:pPr>
            <a:r>
              <a:rPr lang="en" sz="1200" b="0" i="0" u="none" baseline="0" dirty="0">
                <a:solidFill>
                  <a:schemeClr val="tx1">
                    <a:lumMod val="75000"/>
                    <a:lumOff val="25000"/>
                  </a:schemeClr>
                </a:solidFill>
                <a:cs typeface="BrowalliaUPC" panose="020B0604020202020204" pitchFamily="34" charset="-34"/>
              </a:rPr>
              <a:t>2.1 Rice</a:t>
            </a:r>
          </a:p>
          <a:p>
            <a:pPr marL="365116" lvl="1" algn="l" rtl="0">
              <a:lnSpc>
                <a:spcPts val="1000"/>
              </a:lnSpc>
              <a:buClr>
                <a:schemeClr val="tx1">
                  <a:lumMod val="75000"/>
                  <a:lumOff val="25000"/>
                </a:schemeClr>
              </a:buClr>
            </a:pPr>
            <a:endParaRPr lang="en" sz="1200" dirty="0">
              <a:solidFill>
                <a:schemeClr val="tx1">
                  <a:lumMod val="75000"/>
                  <a:lumOff val="25000"/>
                </a:schemeClr>
              </a:solidFill>
              <a:cs typeface="BrowalliaUPC" panose="020B0604020202020204" pitchFamily="34" charset="-34"/>
            </a:endParaRPr>
          </a:p>
          <a:p>
            <a:pPr marL="365116" lvl="1" algn="l" rtl="0">
              <a:lnSpc>
                <a:spcPts val="1000"/>
              </a:lnSpc>
              <a:buClr>
                <a:schemeClr val="tx1">
                  <a:lumMod val="75000"/>
                  <a:lumOff val="25000"/>
                </a:schemeClr>
              </a:buClr>
            </a:pPr>
            <a:r>
              <a:rPr lang="en" sz="1200" b="0" i="0" u="none" baseline="0" dirty="0">
                <a:solidFill>
                  <a:schemeClr val="tx1">
                    <a:lumMod val="75000"/>
                    <a:lumOff val="25000"/>
                  </a:schemeClr>
                </a:solidFill>
                <a:cs typeface="BrowalliaUPC" panose="020B0604020202020204" pitchFamily="34" charset="-34"/>
              </a:rPr>
              <a:t>2.2 Pasta</a:t>
            </a:r>
          </a:p>
          <a:p>
            <a:pPr marL="365117" lvl="1" algn="l" rtl="0">
              <a:lnSpc>
                <a:spcPts val="1000"/>
              </a:lnSpc>
              <a:buClr>
                <a:schemeClr val="tx1">
                  <a:lumMod val="75000"/>
                  <a:lumOff val="25000"/>
                </a:schemeClr>
              </a:buClr>
            </a:pPr>
            <a:endParaRPr lang="en" sz="1200" dirty="0">
              <a:solidFill>
                <a:srgbClr val="333399"/>
              </a:solidFill>
              <a:latin typeface="+mj-lt"/>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CONSOLIDATED GROUP RESULTS Q1 2025</a:t>
            </a:r>
          </a:p>
          <a:p>
            <a:pPr marL="365116" lvl="1" algn="l" rtl="0">
              <a:lnSpc>
                <a:spcPts val="1000"/>
              </a:lnSpc>
              <a:buClr>
                <a:schemeClr val="tx1">
                  <a:lumMod val="75000"/>
                  <a:lumOff val="25000"/>
                </a:schemeClr>
              </a:buClr>
            </a:pPr>
            <a:endParaRPr lang="en" sz="1200" dirty="0">
              <a:solidFill>
                <a:schemeClr val="tx1">
                  <a:lumMod val="75000"/>
                  <a:lumOff val="25000"/>
                </a:schemeClr>
              </a:solidFill>
              <a:cs typeface="BrowalliaUPC" panose="020B0604020202020204" pitchFamily="34" charset="-34"/>
            </a:endParaRPr>
          </a:p>
          <a:p>
            <a:pPr marL="365116" lvl="1" algn="l" rtl="0">
              <a:lnSpc>
                <a:spcPts val="1000"/>
              </a:lnSpc>
              <a:buClr>
                <a:schemeClr val="tx1">
                  <a:lumMod val="75000"/>
                  <a:lumOff val="25000"/>
                </a:schemeClr>
              </a:buClr>
            </a:pPr>
            <a:r>
              <a:rPr lang="en" sz="1200" b="0" i="0" u="none" baseline="0" dirty="0">
                <a:solidFill>
                  <a:schemeClr val="tx1">
                    <a:lumMod val="75000"/>
                    <a:lumOff val="25000"/>
                  </a:schemeClr>
                </a:solidFill>
                <a:cs typeface="BrowalliaUPC" panose="020B0604020202020204" pitchFamily="34" charset="-34"/>
              </a:rPr>
              <a:t>3.1 P&amp;L</a:t>
            </a:r>
          </a:p>
          <a:p>
            <a:pPr marL="365116" lvl="1" algn="l" rtl="0">
              <a:lnSpc>
                <a:spcPts val="1000"/>
              </a:lnSpc>
              <a:buClr>
                <a:schemeClr val="tx1">
                  <a:lumMod val="75000"/>
                  <a:lumOff val="25000"/>
                </a:schemeClr>
              </a:buClr>
            </a:pPr>
            <a:endParaRPr lang="en" sz="1200" dirty="0">
              <a:solidFill>
                <a:schemeClr val="tx1">
                  <a:lumMod val="75000"/>
                  <a:lumOff val="25000"/>
                </a:schemeClr>
              </a:solidFill>
              <a:cs typeface="BrowalliaUPC" panose="020B0604020202020204" pitchFamily="34" charset="-34"/>
            </a:endParaRPr>
          </a:p>
          <a:p>
            <a:pPr marL="365116" lvl="1" algn="l" rtl="0">
              <a:lnSpc>
                <a:spcPts val="1000"/>
              </a:lnSpc>
              <a:buClr>
                <a:schemeClr val="tx1">
                  <a:lumMod val="75000"/>
                  <a:lumOff val="25000"/>
                </a:schemeClr>
              </a:buClr>
            </a:pPr>
            <a:r>
              <a:rPr lang="en" sz="1200" b="0" i="0" u="none" baseline="0" dirty="0">
                <a:solidFill>
                  <a:schemeClr val="tx1">
                    <a:lumMod val="75000"/>
                    <a:lumOff val="25000"/>
                  </a:schemeClr>
                </a:solidFill>
                <a:cs typeface="BrowalliaUPC" panose="020B0604020202020204" pitchFamily="34" charset="-34"/>
              </a:rPr>
              <a:t>3.2 Debt Performance</a:t>
            </a:r>
          </a:p>
          <a:p>
            <a:pPr marL="342900" indent="-342900" algn="l" rtl="0">
              <a:lnSpc>
                <a:spcPts val="1000"/>
              </a:lnSpc>
              <a:spcBef>
                <a:spcPct val="50000"/>
              </a:spcBef>
              <a:buClr>
                <a:schemeClr val="tx1">
                  <a:lumMod val="75000"/>
                  <a:lumOff val="25000"/>
                </a:schemeClr>
              </a:buClr>
              <a:buFont typeface="+mj-lt"/>
              <a:buAutoNum type="arabicPeriod"/>
            </a:pPr>
            <a:endParaRPr lang="en" sz="1200" dirty="0">
              <a:solidFill>
                <a:srgbClr val="0099CC"/>
              </a:solidFill>
              <a:latin typeface="Franklin Gothic Demi Cond" panose="020B0706030402020204" pitchFamily="34" charset="0"/>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CONCLUSION</a:t>
            </a:r>
          </a:p>
          <a:p>
            <a:pPr marL="342900" indent="-342900" algn="l" rtl="0">
              <a:lnSpc>
                <a:spcPts val="1000"/>
              </a:lnSpc>
              <a:spcBef>
                <a:spcPct val="50000"/>
              </a:spcBef>
              <a:buClr>
                <a:schemeClr val="tx1">
                  <a:lumMod val="75000"/>
                  <a:lumOff val="25000"/>
                </a:schemeClr>
              </a:buClr>
              <a:buFont typeface="+mj-lt"/>
              <a:buAutoNum type="arabicPeriod"/>
            </a:pPr>
            <a:endParaRPr lang="en" sz="1200" dirty="0">
              <a:solidFill>
                <a:srgbClr val="333399"/>
              </a:solidFill>
              <a:latin typeface="Franklin Gothic Demi Cond" panose="020B0706030402020204" pitchFamily="34" charset="0"/>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CORPORATE CALENDAR 2025</a:t>
            </a:r>
          </a:p>
          <a:p>
            <a:pPr marL="342900" indent="-342900" algn="l" rtl="0">
              <a:lnSpc>
                <a:spcPts val="1000"/>
              </a:lnSpc>
              <a:spcBef>
                <a:spcPct val="50000"/>
              </a:spcBef>
              <a:buClr>
                <a:srgbClr val="336699"/>
              </a:buClr>
              <a:buFont typeface="+mj-lt"/>
              <a:buAutoNum type="arabicPeriod"/>
            </a:pPr>
            <a:endParaRPr lang="en" sz="1200" dirty="0">
              <a:solidFill>
                <a:srgbClr val="333399"/>
              </a:solidFill>
              <a:latin typeface="Franklin Gothic Demi Cond" panose="020B0706030402020204" pitchFamily="34" charset="0"/>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CALCULATION OF ALTERNATIVE PERFORMANCE MEASURES</a:t>
            </a:r>
          </a:p>
          <a:p>
            <a:pPr marL="342900" indent="-342900" algn="l" rtl="0">
              <a:lnSpc>
                <a:spcPts val="1000"/>
              </a:lnSpc>
              <a:spcBef>
                <a:spcPct val="50000"/>
              </a:spcBef>
              <a:buClr>
                <a:srgbClr val="336699"/>
              </a:buClr>
              <a:buFont typeface="+mj-lt"/>
              <a:buAutoNum type="arabicPeriod"/>
            </a:pPr>
            <a:endParaRPr lang="en" sz="1200" dirty="0">
              <a:solidFill>
                <a:srgbClr val="333399"/>
              </a:solidFill>
              <a:latin typeface="Franklin Gothic Demi Cond" panose="020B0706030402020204" pitchFamily="34" charset="0"/>
              <a:cs typeface="BrowalliaUPC" panose="020B0604020202020204" pitchFamily="34" charset="-34"/>
            </a:endParaRPr>
          </a:p>
          <a:p>
            <a:pPr marL="342900" indent="-342900" algn="l" rtl="0">
              <a:lnSpc>
                <a:spcPts val="1000"/>
              </a:lnSpc>
              <a:spcBef>
                <a:spcPct val="50000"/>
              </a:spcBef>
              <a:buClr>
                <a:srgbClr val="336699"/>
              </a:buClr>
              <a:buFont typeface="+mj-lt"/>
              <a:buAutoNum type="arabicPeriod"/>
            </a:pPr>
            <a:r>
              <a:rPr lang="en" sz="1200" b="0" i="0" u="none" baseline="0" dirty="0">
                <a:solidFill>
                  <a:srgbClr val="336699"/>
                </a:solidFill>
                <a:latin typeface="Franklin Gothic Demi Cond" panose="020B0706030402020204" pitchFamily="34" charset="0"/>
                <a:cs typeface="BrowalliaUPC" panose="020B0604020202020204" pitchFamily="34" charset="-34"/>
              </a:rPr>
              <a:t>LEGAL DISCLAIMER</a:t>
            </a:r>
          </a:p>
          <a:p>
            <a:pPr algn="l" rtl="0">
              <a:spcBef>
                <a:spcPct val="50000"/>
              </a:spcBef>
              <a:buClr>
                <a:srgbClr val="136FA0"/>
              </a:buClr>
            </a:pPr>
            <a:endParaRPr lang="en" sz="1400" dirty="0">
              <a:solidFill>
                <a:srgbClr val="333399"/>
              </a:solidFill>
              <a:latin typeface="+mj-lt"/>
              <a:ea typeface="Arial Unicode MS" pitchFamily="34" charset="-128"/>
              <a:cs typeface="Arial Unicode MS" pitchFamily="34" charset="-128"/>
            </a:endParaRPr>
          </a:p>
          <a:p>
            <a:pPr marL="342891" indent="-342891" algn="l" rtl="0">
              <a:spcBef>
                <a:spcPct val="50000"/>
              </a:spcBef>
              <a:buClr>
                <a:srgbClr val="136FA0"/>
              </a:buClr>
              <a:buFont typeface="+mj-lt"/>
              <a:buAutoNum type="arabicPeriod"/>
            </a:pPr>
            <a:endParaRPr lang="en" sz="1400" dirty="0">
              <a:solidFill>
                <a:srgbClr val="333399"/>
              </a:solidFill>
              <a:latin typeface="+mj-lt"/>
              <a:ea typeface="Arial Unicode MS" pitchFamily="34" charset="-128"/>
              <a:cs typeface="Arial Unicode MS" pitchFamily="34" charset="-128"/>
            </a:endParaRPr>
          </a:p>
        </p:txBody>
      </p:sp>
      <p:pic>
        <p:nvPicPr>
          <p:cNvPr id="10" name="Imagen 17">
            <a:extLst>
              <a:ext uri="{FF2B5EF4-FFF2-40B4-BE49-F238E27FC236}">
                <a16:creationId xmlns:a16="http://schemas.microsoft.com/office/drawing/2014/main" id="{04D8ED9D-A1DD-4CB5-B70E-67289FDC05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3779" y="886206"/>
            <a:ext cx="685803" cy="267963"/>
          </a:xfrm>
          <a:prstGeom prst="rect">
            <a:avLst/>
          </a:prstGeom>
        </p:spPr>
      </p:pic>
    </p:spTree>
    <p:extLst>
      <p:ext uri="{BB962C8B-B14F-4D97-AF65-F5344CB8AC3E}">
        <p14:creationId xmlns:p14="http://schemas.microsoft.com/office/powerpoint/2010/main" val="1172082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10"/>
          <p:cNvSpPr/>
          <p:nvPr/>
        </p:nvSpPr>
        <p:spPr>
          <a:xfrm>
            <a:off x="515031" y="241200"/>
            <a:ext cx="3039922" cy="523220"/>
          </a:xfrm>
          <a:prstGeom prst="rect">
            <a:avLst/>
          </a:prstGeom>
        </p:spPr>
        <p:txBody>
          <a:bodyPr wrap="square">
            <a:spAutoFit/>
          </a:bodyPr>
          <a:lstStyle/>
          <a:p>
            <a:pPr algn="ctr" rtl="0"/>
            <a:r>
              <a:rPr lang="en" sz="2800" b="0" i="0" u="none" baseline="0">
                <a:solidFill>
                  <a:srgbClr val="336699"/>
                </a:solidFill>
                <a:latin typeface="Franklin Gothic Medium Cond" panose="020B0606030402020204" pitchFamily="34" charset="0"/>
                <a:cs typeface="Arial" panose="020B0604020202020204" pitchFamily="34" charset="0"/>
              </a:rPr>
              <a:t>1. Introduction</a:t>
            </a:r>
          </a:p>
        </p:txBody>
      </p:sp>
      <p:sp>
        <p:nvSpPr>
          <p:cNvPr id="10" name="3 Marcador de número de diapositiva">
            <a:extLst>
              <a:ext uri="{FF2B5EF4-FFF2-40B4-BE49-F238E27FC236}">
                <a16:creationId xmlns:a16="http://schemas.microsoft.com/office/drawing/2014/main" id="{BDA09DF5-F9D3-4B75-A642-CD09773BB3DD}"/>
              </a:ext>
            </a:extLst>
          </p:cNvPr>
          <p:cNvSpPr txBox="1">
            <a:spLocks/>
          </p:cNvSpPr>
          <p:nvPr/>
        </p:nvSpPr>
        <p:spPr>
          <a:xfrm>
            <a:off x="9325558" y="6254148"/>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3</a:t>
            </a:fld>
            <a:endParaRPr lang="en"/>
          </a:p>
        </p:txBody>
      </p:sp>
      <p:pic>
        <p:nvPicPr>
          <p:cNvPr id="8" name="Imagen 17">
            <a:extLst>
              <a:ext uri="{FF2B5EF4-FFF2-40B4-BE49-F238E27FC236}">
                <a16:creationId xmlns:a16="http://schemas.microsoft.com/office/drawing/2014/main" id="{9116DFBC-B767-44A8-97F2-6EF6830C4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0762" y="5986185"/>
            <a:ext cx="685803" cy="267963"/>
          </a:xfrm>
          <a:prstGeom prst="rect">
            <a:avLst/>
          </a:prstGeom>
        </p:spPr>
      </p:pic>
      <p:pic>
        <p:nvPicPr>
          <p:cNvPr id="6" name="Imagen 5" descr="Imagen que contiene tabla, refrigerador, joven, sostener&#10;&#10;Descripción generada automáticamente">
            <a:extLst>
              <a:ext uri="{FF2B5EF4-FFF2-40B4-BE49-F238E27FC236}">
                <a16:creationId xmlns:a16="http://schemas.microsoft.com/office/drawing/2014/main" id="{9546C7EE-011F-52F4-9417-A10603BDB4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3023835" y="3023950"/>
            <a:ext cx="1641867" cy="5461129"/>
          </a:xfrm>
          <a:prstGeom prst="rect">
            <a:avLst/>
          </a:prstGeom>
          <a:ln>
            <a:noFill/>
          </a:ln>
          <a:effectLst>
            <a:softEdge rad="112500"/>
          </a:effectLst>
        </p:spPr>
      </p:pic>
      <p:sp>
        <p:nvSpPr>
          <p:cNvPr id="12" name="Marcador de contenido 2">
            <a:extLst>
              <a:ext uri="{FF2B5EF4-FFF2-40B4-BE49-F238E27FC236}">
                <a16:creationId xmlns:a16="http://schemas.microsoft.com/office/drawing/2014/main" id="{6620E1A2-5204-0CDD-83FF-9061B29ABAB3}"/>
              </a:ext>
            </a:extLst>
          </p:cNvPr>
          <p:cNvSpPr txBox="1">
            <a:spLocks/>
          </p:cNvSpPr>
          <p:nvPr/>
        </p:nvSpPr>
        <p:spPr>
          <a:xfrm>
            <a:off x="744358" y="737833"/>
            <a:ext cx="10816271" cy="42788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r>
              <a:rPr lang="en" sz="1200" b="0" i="0" u="none" baseline="0" dirty="0">
                <a:highlight>
                  <a:srgbClr val="FFFFFF"/>
                </a:highlight>
                <a:latin typeface="Tahoma" pitchFamily="34" charset="0"/>
                <a:ea typeface="Tahoma" pitchFamily="34" charset="0"/>
                <a:cs typeface="Tahoma" pitchFamily="34" charset="0"/>
              </a:rPr>
              <a:t>Our positive business performance in the first quarter has delivered encouraging results, further consolidating our leadership position in the market. Branded sales continue to show solid growth, particularly within our higher value-added categories (microwave, gnocchi, premium fresh pasta, Tilda and Garofalo), although there has been a slight decline in industrial sales.</a:t>
            </a:r>
          </a:p>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r>
              <a:rPr lang="en" sz="1200" b="0" i="0" u="none" baseline="0" dirty="0">
                <a:highlight>
                  <a:srgbClr val="FFFFFF"/>
                </a:highlight>
                <a:latin typeface="Tahoma" pitchFamily="34" charset="0"/>
                <a:ea typeface="Tahoma" pitchFamily="34" charset="0"/>
                <a:cs typeface="Tahoma" pitchFamily="34" charset="0"/>
              </a:rPr>
              <a:t>Rice prices are trending downwards, supported by favourable precipitation, strong harvests and the return of rice exports from India.</a:t>
            </a:r>
          </a:p>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r>
              <a:rPr lang="en" sz="1200" b="0" i="0" u="none" baseline="0" dirty="0">
                <a:highlight>
                  <a:srgbClr val="FFFFFF"/>
                </a:highlight>
                <a:latin typeface="Tahoma" pitchFamily="34" charset="0"/>
                <a:ea typeface="Tahoma" pitchFamily="34" charset="0"/>
                <a:cs typeface="Tahoma" pitchFamily="34" charset="0"/>
              </a:rPr>
              <a:t>The tariffs recently announced by President Trump on imports from Thailand (36%), India (27%) and Europe (20%) have prompted us to accelerate deliveries of imported rice to the US. While we await the outcome of ongoing trade negotiations, we anticipate that the overall impact on our business will be less significant than for many of our competitors, thanks to our robust local manufacturing footprint and global supply chain.</a:t>
            </a:r>
            <a:endParaRPr lang="en" sz="1200" dirty="0">
              <a:highlight>
                <a:srgbClr val="FFFF00"/>
              </a:highlight>
              <a:latin typeface="Tahoma" pitchFamily="34" charset="0"/>
            </a:endParaRPr>
          </a:p>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r>
              <a:rPr lang="en" sz="1200" b="0" i="0" u="none" baseline="0" dirty="0">
                <a:latin typeface="Tahoma" pitchFamily="34" charset="0"/>
                <a:ea typeface="Tahoma" pitchFamily="34" charset="0"/>
                <a:cs typeface="Tahoma" pitchFamily="34" charset="0"/>
              </a:rPr>
              <a:t>In the pasta division raw material costs are mixed. </a:t>
            </a:r>
            <a:r>
              <a:rPr lang="en" sz="1200" b="0" i="0" u="none" baseline="0" dirty="0">
                <a:highlight>
                  <a:srgbClr val="FFFFFF"/>
                </a:highlight>
                <a:latin typeface="Tahoma" pitchFamily="34" charset="0"/>
                <a:ea typeface="Tahoma" pitchFamily="34" charset="0"/>
                <a:cs typeface="Tahoma" pitchFamily="34" charset="0"/>
              </a:rPr>
              <a:t>Egg prices have risen sharply due to avian flu, while the cost of dairy products has also risen, both of which are impacting our fresh pasta business. Conversely, the price of semolina and potato flakes have remained stable, which is particularly relevant to our major gnocchi business.</a:t>
            </a:r>
          </a:p>
          <a:p>
            <a:pPr marL="363538" indent="-171450" algn="just" rtl="0">
              <a:buClr>
                <a:schemeClr val="bg2"/>
              </a:buClr>
              <a:buBlip>
                <a:blip r:embed="rId5"/>
              </a:buBlip>
            </a:pPr>
            <a:endParaRPr lang="en" sz="1200" dirty="0">
              <a:highlight>
                <a:srgbClr val="FFFFFF"/>
              </a:highlight>
              <a:latin typeface="Tahoma" pitchFamily="34" charset="0"/>
            </a:endParaRPr>
          </a:p>
          <a:p>
            <a:pPr marL="192088" indent="0" algn="just" rtl="0">
              <a:buClr>
                <a:schemeClr val="bg2"/>
              </a:buClr>
              <a:buNone/>
            </a:pPr>
            <a:endParaRPr lang="en" sz="1200" dirty="0">
              <a:highlight>
                <a:srgbClr val="FFFFFF"/>
              </a:highlight>
              <a:latin typeface="Tahoma" pitchFamily="34" charset="0"/>
            </a:endParaRPr>
          </a:p>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endParaRPr lang="en" sz="1200" dirty="0">
              <a:highlight>
                <a:srgbClr val="FFFFFF"/>
              </a:highlight>
              <a:latin typeface="Tahoma" pitchFamily="34" charset="0"/>
            </a:endParaRPr>
          </a:p>
          <a:p>
            <a:pPr marL="363538" indent="-171450" algn="just" rtl="0">
              <a:buClr>
                <a:schemeClr val="bg2"/>
              </a:buClr>
              <a:buBlip>
                <a:blip r:embed="rId5"/>
              </a:buBlip>
            </a:pPr>
            <a:endParaRPr lang="en" sz="1200" dirty="0">
              <a:highlight>
                <a:srgbClr val="FFFFFF"/>
              </a:highlight>
              <a:latin typeface="Tahoma" pitchFamily="34" charset="0"/>
            </a:endParaRPr>
          </a:p>
        </p:txBody>
      </p:sp>
    </p:spTree>
    <p:extLst>
      <p:ext uri="{BB962C8B-B14F-4D97-AF65-F5344CB8AC3E}">
        <p14:creationId xmlns:p14="http://schemas.microsoft.com/office/powerpoint/2010/main" val="295459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0"/>
          <p:cNvSpPr/>
          <p:nvPr/>
        </p:nvSpPr>
        <p:spPr>
          <a:xfrm>
            <a:off x="1028226" y="241689"/>
            <a:ext cx="4739203"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2.1.1 Rice Q1 2025</a:t>
            </a:r>
          </a:p>
        </p:txBody>
      </p:sp>
      <p:sp>
        <p:nvSpPr>
          <p:cNvPr id="14" name="Marcador de contenido 2">
            <a:extLst>
              <a:ext uri="{FF2B5EF4-FFF2-40B4-BE49-F238E27FC236}">
                <a16:creationId xmlns:a16="http://schemas.microsoft.com/office/drawing/2014/main" id="{751CA5E9-4DA1-4E11-930E-C8BA86B5C29B}"/>
              </a:ext>
            </a:extLst>
          </p:cNvPr>
          <p:cNvSpPr txBox="1">
            <a:spLocks/>
          </p:cNvSpPr>
          <p:nvPr/>
        </p:nvSpPr>
        <p:spPr>
          <a:xfrm>
            <a:off x="1812263" y="529815"/>
            <a:ext cx="8398536"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179388" algn="just" defTabSz="914400" rtl="0">
              <a:buClr>
                <a:schemeClr val="bg2"/>
              </a:buClr>
              <a:buBlip>
                <a:blip r:embed="rId3"/>
              </a:buBlip>
            </a:pPr>
            <a:endParaRPr lang="en" sz="1200">
              <a:latin typeface="Tahoma" pitchFamily="34" charset="0"/>
            </a:endParaRPr>
          </a:p>
          <a:p>
            <a:pPr marL="363538" indent="-171450" algn="just" rtl="0">
              <a:buClr>
                <a:schemeClr val="bg2"/>
              </a:buClr>
              <a:buBlip>
                <a:blip r:embed="rId4"/>
              </a:buBlip>
            </a:pPr>
            <a:endParaRPr lang="en" sz="1200">
              <a:latin typeface="Tahoma" pitchFamily="34" charset="0"/>
            </a:endParaRPr>
          </a:p>
        </p:txBody>
      </p:sp>
      <p:pic>
        <p:nvPicPr>
          <p:cNvPr id="19" name="Imagen 17">
            <a:extLst>
              <a:ext uri="{FF2B5EF4-FFF2-40B4-BE49-F238E27FC236}">
                <a16:creationId xmlns:a16="http://schemas.microsoft.com/office/drawing/2014/main" id="{8AE14D0B-8882-42C1-A3F7-A6654F55F5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0601" y="5952559"/>
            <a:ext cx="685803" cy="267963"/>
          </a:xfrm>
          <a:prstGeom prst="rect">
            <a:avLst/>
          </a:prstGeom>
        </p:spPr>
      </p:pic>
      <p:sp>
        <p:nvSpPr>
          <p:cNvPr id="2" name="Rectángulo 1">
            <a:extLst>
              <a:ext uri="{FF2B5EF4-FFF2-40B4-BE49-F238E27FC236}">
                <a16:creationId xmlns:a16="http://schemas.microsoft.com/office/drawing/2014/main" id="{7EB08037-73F6-4D1F-84D7-0449C368893E}"/>
              </a:ext>
            </a:extLst>
          </p:cNvPr>
          <p:cNvSpPr/>
          <p:nvPr/>
        </p:nvSpPr>
        <p:spPr>
          <a:xfrm>
            <a:off x="783771" y="940402"/>
            <a:ext cx="10879493" cy="3785652"/>
          </a:xfrm>
          <a:prstGeom prst="rect">
            <a:avLst/>
          </a:prstGeom>
        </p:spPr>
        <p:txBody>
          <a:bodyPr wrap="square">
            <a:spAutoFit/>
          </a:bodyPr>
          <a:lstStyle/>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In Spain, raw material markets have continued to follow the high price trend seen in the previous year, particularly for pearled grains. However, this is expected to reverse in the coming months, as heavy rainfall has significantly improved reservoir levels across Spain. With irrigation reservoirs in the Guadalquivir basin at 52% capacity and those in the Guadiana at 70%, full sowing across Andalusia and Extremadura will now be possible.</a:t>
            </a:r>
          </a:p>
          <a:p>
            <a:pPr marL="363538" indent="-171450" algn="just" rtl="0">
              <a:buClr>
                <a:schemeClr val="bg2"/>
              </a:buClr>
              <a:buBlip>
                <a:blip r:embed="rId4"/>
              </a:buBlip>
            </a:pPr>
            <a:endParaRPr lang="en"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The outlook is more bearish for international markets, driven by the reopening of rice exports from India and strong harvests in the Southern Cone. In Q1, we secured basmati purchases in India at lower prices than the previous campaign. However, due to our rice ageing policy, the benefits of these lower costs will not be noted until the summer.</a:t>
            </a:r>
          </a:p>
          <a:p>
            <a:pPr marL="363538" indent="-171450" algn="just" rtl="0">
              <a:buClr>
                <a:schemeClr val="bg2"/>
              </a:buClr>
              <a:buBlip>
                <a:blip r:embed="rId4"/>
              </a:buBlip>
            </a:pPr>
            <a:endParaRPr lang="en"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In the US, raw material prices are also low and remain below the previous campaign's levels. This is primarily due to two factors: (i) the difficulty of exporting amidst strong competition from Asia, and (ii) the expectation of a planted area similar to that of 2024. Despite delays in sowing caused by heavy spring rains and a significant carry-over from the previous campaign, we do not anticipate any major impact on prices.</a:t>
            </a:r>
          </a:p>
          <a:p>
            <a:pPr marL="363538" indent="-171450" algn="just" rtl="0">
              <a:buClr>
                <a:schemeClr val="bg2"/>
              </a:buClr>
              <a:buBlip>
                <a:blip r:embed="rId4"/>
              </a:buBlip>
            </a:pPr>
            <a:endParaRPr lang="en"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Tariff uncertainty has led us to accelerate imports of fragrant rice varieties (basmati and jasmine), as well as microwave products, in order to mitigate potential impacts while capacity expansion investments in the US are being finalised.</a:t>
            </a:r>
          </a:p>
          <a:p>
            <a:pPr marL="363538" indent="-171450" algn="just" rtl="0">
              <a:buClr>
                <a:schemeClr val="bg2"/>
              </a:buClr>
              <a:buBlip>
                <a:blip r:embed="rId4"/>
              </a:buBlip>
            </a:pPr>
            <a:endParaRPr lang="en"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In other regions, lower prices have also encouraged long positions, resulting in an increase in working capital.</a:t>
            </a:r>
          </a:p>
          <a:p>
            <a:pPr marL="363538" indent="-171450" algn="just" rtl="0">
              <a:buClr>
                <a:schemeClr val="bg2"/>
              </a:buClr>
              <a:buBlip>
                <a:blip r:embed="rId4"/>
              </a:buBlip>
            </a:pPr>
            <a:endParaRPr lang="en" sz="1200" dirty="0">
              <a:latin typeface="Tahoma" panose="020B0604030504040204" pitchFamily="34" charset="0"/>
              <a:ea typeface="Tahoma" panose="020B0604030504040204" pitchFamily="34" charset="0"/>
              <a:cs typeface="Tahoma" panose="020B0604030504040204" pitchFamily="34" charset="0"/>
            </a:endParaRPr>
          </a:p>
          <a:p>
            <a:pPr marL="363538" indent="-171450" algn="just"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Our brands have performed well across markets, particularly in microwave products and aromatic rice varieties. The main exception is France, where promotional activity dropped off following barcode changes across our portfolio – an adjustment linked to the conclusion of transitional services, following the sale of Panzani.</a:t>
            </a:r>
          </a:p>
        </p:txBody>
      </p:sp>
      <p:sp>
        <p:nvSpPr>
          <p:cNvPr id="29" name="3 Marcador de número de diapositiva">
            <a:extLst>
              <a:ext uri="{FF2B5EF4-FFF2-40B4-BE49-F238E27FC236}">
                <a16:creationId xmlns:a16="http://schemas.microsoft.com/office/drawing/2014/main" id="{F1A25279-831B-4C0D-948A-BFDDE4AB81D7}"/>
              </a:ext>
            </a:extLst>
          </p:cNvPr>
          <p:cNvSpPr txBox="1">
            <a:spLocks/>
          </p:cNvSpPr>
          <p:nvPr/>
        </p:nvSpPr>
        <p:spPr>
          <a:xfrm>
            <a:off x="9488842" y="6213301"/>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4</a:t>
            </a:fld>
            <a:endParaRPr lang="en"/>
          </a:p>
        </p:txBody>
      </p:sp>
      <p:pic>
        <p:nvPicPr>
          <p:cNvPr id="4" name="Imagen 3">
            <a:extLst>
              <a:ext uri="{FF2B5EF4-FFF2-40B4-BE49-F238E27FC236}">
                <a16:creationId xmlns:a16="http://schemas.microsoft.com/office/drawing/2014/main" id="{AB2C1F8D-7270-16EB-F949-7DA9238F13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86505" y="5203903"/>
            <a:ext cx="926174" cy="1355505"/>
          </a:xfrm>
          <a:prstGeom prst="rect">
            <a:avLst/>
          </a:prstGeom>
        </p:spPr>
      </p:pic>
      <p:pic>
        <p:nvPicPr>
          <p:cNvPr id="5" name="Imagen 4" descr="Tazón con comida dentro&#10;&#10;Descripción generada automáticamente con confianza media">
            <a:extLst>
              <a:ext uri="{FF2B5EF4-FFF2-40B4-BE49-F238E27FC236}">
                <a16:creationId xmlns:a16="http://schemas.microsoft.com/office/drawing/2014/main" id="{35026315-966A-1A6E-ACF9-A2D7D2F80BA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9192" y="5262581"/>
            <a:ext cx="896177" cy="1203208"/>
          </a:xfrm>
          <a:prstGeom prst="rect">
            <a:avLst/>
          </a:prstGeom>
        </p:spPr>
      </p:pic>
      <p:pic>
        <p:nvPicPr>
          <p:cNvPr id="6" name="Imagen 5" descr="Comida de colores encima de mesa&#10;&#10;Descripción generada automáticamente con confianza media">
            <a:extLst>
              <a:ext uri="{FF2B5EF4-FFF2-40B4-BE49-F238E27FC236}">
                <a16:creationId xmlns:a16="http://schemas.microsoft.com/office/drawing/2014/main" id="{DE8A2667-3A21-05AF-1508-176FA8AC2D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24802" y="5321506"/>
            <a:ext cx="828191" cy="1144689"/>
          </a:xfrm>
          <a:prstGeom prst="rect">
            <a:avLst/>
          </a:prstGeom>
        </p:spPr>
      </p:pic>
      <p:pic>
        <p:nvPicPr>
          <p:cNvPr id="6146" name="Picture 2" descr="ARROZ BASMATI CIGALA 500 GRS.">
            <a:extLst>
              <a:ext uri="{FF2B5EF4-FFF2-40B4-BE49-F238E27FC236}">
                <a16:creationId xmlns:a16="http://schemas.microsoft.com/office/drawing/2014/main" id="{9E6E8EC9-9F4C-DF17-7EDE-CDDA953B20E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27531" y="5239861"/>
            <a:ext cx="1466955" cy="12835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ritánico en línea |">
            <a:extLst>
              <a:ext uri="{FF2B5EF4-FFF2-40B4-BE49-F238E27FC236}">
                <a16:creationId xmlns:a16="http://schemas.microsoft.com/office/drawing/2014/main" id="{7EA71571-6106-15FD-76C8-3F571931BF9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53857" y="5325461"/>
            <a:ext cx="1077449" cy="107744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F3EBA8C7-30DA-46FE-9404-238709CFD09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78149" y="5108347"/>
            <a:ext cx="2217436" cy="1546615"/>
          </a:xfrm>
          <a:prstGeom prst="rect">
            <a:avLst/>
          </a:prstGeom>
        </p:spPr>
      </p:pic>
    </p:spTree>
    <p:extLst>
      <p:ext uri="{BB962C8B-B14F-4D97-AF65-F5344CB8AC3E}">
        <p14:creationId xmlns:p14="http://schemas.microsoft.com/office/powerpoint/2010/main" val="279268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0"/>
          <p:cNvSpPr/>
          <p:nvPr/>
        </p:nvSpPr>
        <p:spPr>
          <a:xfrm>
            <a:off x="972242" y="241689"/>
            <a:ext cx="4739203"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2.1.2 Rice Q1 2025</a:t>
            </a:r>
          </a:p>
        </p:txBody>
      </p:sp>
      <p:sp>
        <p:nvSpPr>
          <p:cNvPr id="14" name="Marcador de contenido 2">
            <a:extLst>
              <a:ext uri="{FF2B5EF4-FFF2-40B4-BE49-F238E27FC236}">
                <a16:creationId xmlns:a16="http://schemas.microsoft.com/office/drawing/2014/main" id="{751CA5E9-4DA1-4E11-930E-C8BA86B5C29B}"/>
              </a:ext>
            </a:extLst>
          </p:cNvPr>
          <p:cNvSpPr txBox="1">
            <a:spLocks/>
          </p:cNvSpPr>
          <p:nvPr/>
        </p:nvSpPr>
        <p:spPr>
          <a:xfrm>
            <a:off x="797756" y="703982"/>
            <a:ext cx="10706889" cy="4889500"/>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6870" indent="-179070" algn="just" defTabSz="914400" rtl="0">
              <a:buClr>
                <a:schemeClr val="bg2"/>
              </a:buClr>
              <a:buBlip>
                <a:blip r:embed="rId3"/>
              </a:buBlip>
            </a:pPr>
            <a:endParaRPr lang="en" sz="1200" dirty="0">
              <a:highlight>
                <a:srgbClr val="FFFFFF"/>
              </a:highlight>
              <a:latin typeface="Tahoma"/>
              <a:ea typeface="Tahoma"/>
              <a:cs typeface="Tahoma"/>
            </a:endParaRPr>
          </a:p>
          <a:p>
            <a:pPr marL="356870" indent="-179070" algn="just" defTabSz="914400" rtl="0">
              <a:buClr>
                <a:schemeClr val="bg2"/>
              </a:buClr>
              <a:buBlip>
                <a:blip r:embed="rId3"/>
              </a:buBlip>
            </a:pPr>
            <a:r>
              <a:rPr lang="en" sz="1200" b="0" i="0" u="none" baseline="0">
                <a:highlight>
                  <a:srgbClr val="FFFFFF"/>
                </a:highlight>
                <a:latin typeface="Tahoma"/>
                <a:ea typeface="Tahoma"/>
                <a:cs typeface="Tahoma"/>
              </a:rPr>
              <a:t>The rice Division sales fell by 2.9% due to deflation and a reduction in certain non-branded sales.</a:t>
            </a:r>
            <a:endParaRPr lang="en" sz="1200" dirty="0">
              <a:highlight>
                <a:srgbClr val="FFFF00"/>
              </a:highlight>
              <a:latin typeface="Tahoma"/>
              <a:ea typeface="Tahoma"/>
              <a:cs typeface="Tahoma"/>
            </a:endParaRPr>
          </a:p>
          <a:p>
            <a:pPr marL="356870" indent="-179070" algn="just" defTabSz="914400" rtl="0">
              <a:buClr>
                <a:schemeClr val="bg2"/>
              </a:buClr>
              <a:buBlip>
                <a:blip r:embed="rId3"/>
              </a:buBlip>
            </a:pPr>
            <a:endParaRPr lang="en" sz="1200" dirty="0">
              <a:highlight>
                <a:srgbClr val="FFFFFF"/>
              </a:highlight>
              <a:latin typeface="Tahoma" pitchFamily="34" charset="0"/>
              <a:ea typeface="Tahoma" pitchFamily="34" charset="0"/>
              <a:cs typeface="Tahoma" pitchFamily="34" charset="0"/>
            </a:endParaRPr>
          </a:p>
          <a:p>
            <a:pPr marL="356870" indent="-179070" algn="just" rtl="0">
              <a:buClr>
                <a:schemeClr val="bg2"/>
              </a:buClr>
              <a:buBlip>
                <a:blip r:embed="rId4"/>
              </a:buBlip>
            </a:pPr>
            <a:r>
              <a:rPr lang="en" sz="1200" b="0" i="0" u="none" baseline="0">
                <a:highlight>
                  <a:srgbClr val="FFFFFF"/>
                </a:highlight>
                <a:latin typeface="Tahoma"/>
                <a:ea typeface="Tahoma"/>
                <a:cs typeface="Tahoma"/>
              </a:rPr>
              <a:t>We continue to step up advertising investment in support of new launches for all of our brands. As a result, advertising investment increased by 5.7% year on year to EUR16.7 million.</a:t>
            </a:r>
          </a:p>
          <a:p>
            <a:pPr marL="356870" indent="-179070" algn="just" rtl="0">
              <a:buClr>
                <a:schemeClr val="bg2"/>
              </a:buClr>
              <a:buBlip>
                <a:blip r:embed="rId4"/>
              </a:buBlip>
            </a:pPr>
            <a:endParaRPr lang="en" sz="1200" dirty="0">
              <a:highlight>
                <a:srgbClr val="FFFFFF"/>
              </a:highlight>
              <a:latin typeface="Tahoma"/>
              <a:ea typeface="Tahoma"/>
              <a:cs typeface="Tahoma"/>
            </a:endParaRPr>
          </a:p>
          <a:p>
            <a:pPr marL="356870" indent="-179070" algn="just" rtl="0">
              <a:buClr>
                <a:schemeClr val="bg2"/>
              </a:buClr>
              <a:buBlip>
                <a:blip r:embed="rId4"/>
              </a:buBlip>
            </a:pPr>
            <a:r>
              <a:rPr lang="en" sz="1200" b="0" i="0" u="none" baseline="0">
                <a:highlight>
                  <a:srgbClr val="FFFFFF"/>
                </a:highlight>
                <a:latin typeface="Tahoma"/>
                <a:ea typeface="Tahoma"/>
                <a:cs typeface="Tahoma"/>
              </a:rPr>
              <a:t>In spite of a drop in sales and an increase in advertising investment, EBITDA-A grew 5.3% to EUR87.3 million; growing 3.7% in terms of CAGR 25/23. </a:t>
            </a:r>
            <a:r>
              <a:rPr lang="en" sz="1200" b="0" i="0" u="none" baseline="0">
                <a:highlight>
                  <a:srgbClr val="FFFFFF"/>
                </a:highlight>
                <a:latin typeface="Tahoma" pitchFamily="34" charset="0"/>
                <a:ea typeface="Tahoma" pitchFamily="34" charset="0"/>
                <a:cs typeface="Tahoma" pitchFamily="34" charset="0"/>
              </a:rPr>
              <a:t>Currency exchange had an impact of EUR1.3 million on this figure.</a:t>
            </a:r>
          </a:p>
          <a:p>
            <a:pPr marL="356870" indent="-179070" algn="just" rtl="0">
              <a:buClr>
                <a:schemeClr val="bg2"/>
              </a:buClr>
              <a:buBlip>
                <a:blip r:embed="rId4"/>
              </a:buBlip>
            </a:pPr>
            <a:endParaRPr lang="en" sz="1200" dirty="0">
              <a:highlight>
                <a:srgbClr val="FFFFFF"/>
              </a:highlight>
              <a:latin typeface="Tahoma" pitchFamily="34" charset="0"/>
              <a:ea typeface="Tahoma" pitchFamily="34" charset="0"/>
              <a:cs typeface="Tahoma" pitchFamily="34" charset="0"/>
            </a:endParaRPr>
          </a:p>
          <a:p>
            <a:pPr marL="357188" indent="-179388" algn="just" defTabSz="914400"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Operating profit grew 5.4% to EUR68.3 million.</a:t>
            </a:r>
          </a:p>
        </p:txBody>
      </p:sp>
      <p:pic>
        <p:nvPicPr>
          <p:cNvPr id="19" name="Imagen 17">
            <a:extLst>
              <a:ext uri="{FF2B5EF4-FFF2-40B4-BE49-F238E27FC236}">
                <a16:creationId xmlns:a16="http://schemas.microsoft.com/office/drawing/2014/main" id="{8AE14D0B-8882-42C1-A3F7-A6654F55F5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1391" y="6023962"/>
            <a:ext cx="685803" cy="267963"/>
          </a:xfrm>
          <a:prstGeom prst="rect">
            <a:avLst/>
          </a:prstGeom>
        </p:spPr>
      </p:pic>
      <p:sp>
        <p:nvSpPr>
          <p:cNvPr id="15" name="3 Marcador de número de diapositiva">
            <a:extLst>
              <a:ext uri="{FF2B5EF4-FFF2-40B4-BE49-F238E27FC236}">
                <a16:creationId xmlns:a16="http://schemas.microsoft.com/office/drawing/2014/main" id="{AD0FE6BB-67F5-41EF-B0F1-D3EB8B8FAC66}"/>
              </a:ext>
            </a:extLst>
          </p:cNvPr>
          <p:cNvSpPr txBox="1">
            <a:spLocks/>
          </p:cNvSpPr>
          <p:nvPr/>
        </p:nvSpPr>
        <p:spPr>
          <a:xfrm>
            <a:off x="9447245" y="6285216"/>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5</a:t>
            </a:fld>
            <a:endParaRPr lang="en"/>
          </a:p>
        </p:txBody>
      </p:sp>
      <p:pic>
        <p:nvPicPr>
          <p:cNvPr id="2" name="Imagen 1">
            <a:extLst>
              <a:ext uri="{FF2B5EF4-FFF2-40B4-BE49-F238E27FC236}">
                <a16:creationId xmlns:a16="http://schemas.microsoft.com/office/drawing/2014/main" id="{C7DCA7A1-506F-370C-64C9-4097C55AFFA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7332" y="4991787"/>
            <a:ext cx="1321096" cy="1621819"/>
          </a:xfrm>
          <a:prstGeom prst="rect">
            <a:avLst/>
          </a:prstGeom>
        </p:spPr>
      </p:pic>
      <p:pic>
        <p:nvPicPr>
          <p:cNvPr id="5" name="Imagen 4" descr="Interfaz de usuario gráfica&#10;&#10;Descripción generada automáticamente">
            <a:extLst>
              <a:ext uri="{FF2B5EF4-FFF2-40B4-BE49-F238E27FC236}">
                <a16:creationId xmlns:a16="http://schemas.microsoft.com/office/drawing/2014/main" id="{4267216E-BDFF-CBED-EFF5-0E1EB8EDE75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25487" y="5497173"/>
            <a:ext cx="1761275" cy="1030932"/>
          </a:xfrm>
          <a:prstGeom prst="rect">
            <a:avLst/>
          </a:prstGeom>
        </p:spPr>
      </p:pic>
      <p:pic>
        <p:nvPicPr>
          <p:cNvPr id="6" name="Imagen 5">
            <a:extLst>
              <a:ext uri="{FF2B5EF4-FFF2-40B4-BE49-F238E27FC236}">
                <a16:creationId xmlns:a16="http://schemas.microsoft.com/office/drawing/2014/main" id="{00D03B44-CB9F-FA55-B939-9E7D165A080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9402" y="5250287"/>
            <a:ext cx="1008338" cy="1349010"/>
          </a:xfrm>
          <a:prstGeom prst="rect">
            <a:avLst/>
          </a:prstGeom>
        </p:spPr>
      </p:pic>
      <p:pic>
        <p:nvPicPr>
          <p:cNvPr id="7" name="Imagen 6">
            <a:extLst>
              <a:ext uri="{FF2B5EF4-FFF2-40B4-BE49-F238E27FC236}">
                <a16:creationId xmlns:a16="http://schemas.microsoft.com/office/drawing/2014/main" id="{F2AB4F98-590A-112A-9B87-63DFBBB58DE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22898" y="5137492"/>
            <a:ext cx="962698" cy="1328035"/>
          </a:xfrm>
          <a:prstGeom prst="rect">
            <a:avLst/>
          </a:prstGeom>
        </p:spPr>
      </p:pic>
      <p:pic>
        <p:nvPicPr>
          <p:cNvPr id="8" name="Picture 4" descr="Paella rijst">
            <a:extLst>
              <a:ext uri="{FF2B5EF4-FFF2-40B4-BE49-F238E27FC236}">
                <a16:creationId xmlns:a16="http://schemas.microsoft.com/office/drawing/2014/main" id="{568350D6-6315-E2E3-2F92-F5C65B75EAF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63658" y="4926983"/>
            <a:ext cx="962698" cy="15744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isotto rice ARBORIO RISO SCOTTI 500g Rice and pasta">
            <a:extLst>
              <a:ext uri="{FF2B5EF4-FFF2-40B4-BE49-F238E27FC236}">
                <a16:creationId xmlns:a16="http://schemas.microsoft.com/office/drawing/2014/main" id="{F5BCDCDD-5644-7B44-33AE-5CC7AF76E189}"/>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981983" y="5168818"/>
            <a:ext cx="1481523" cy="148152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47F0FDCA-5EF8-4CD4-A112-43AF6FE047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9533" y="4750623"/>
            <a:ext cx="879764" cy="1777482"/>
          </a:xfrm>
          <a:prstGeom prst="rect">
            <a:avLst/>
          </a:prstGeom>
        </p:spPr>
      </p:pic>
      <p:pic>
        <p:nvPicPr>
          <p:cNvPr id="4" name="Imagen 3">
            <a:extLst>
              <a:ext uri="{FF2B5EF4-FFF2-40B4-BE49-F238E27FC236}">
                <a16:creationId xmlns:a16="http://schemas.microsoft.com/office/drawing/2014/main" id="{03705155-593C-8253-D9C2-CE5B5A2077B1}"/>
              </a:ext>
            </a:extLst>
          </p:cNvPr>
          <p:cNvPicPr>
            <a:picLocks noChangeAspect="1"/>
          </p:cNvPicPr>
          <p:nvPr/>
        </p:nvPicPr>
        <p:blipFill>
          <a:blip r:embed="rId13"/>
          <a:stretch>
            <a:fillRect/>
          </a:stretch>
        </p:blipFill>
        <p:spPr>
          <a:xfrm>
            <a:off x="2892631" y="3172691"/>
            <a:ext cx="6074229" cy="1153886"/>
          </a:xfrm>
          <a:prstGeom prst="rect">
            <a:avLst/>
          </a:prstGeom>
        </p:spPr>
      </p:pic>
    </p:spTree>
    <p:extLst>
      <p:ext uri="{BB962C8B-B14F-4D97-AF65-F5344CB8AC3E}">
        <p14:creationId xmlns:p14="http://schemas.microsoft.com/office/powerpoint/2010/main" val="314887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0"/>
          <p:cNvSpPr/>
          <p:nvPr/>
        </p:nvSpPr>
        <p:spPr>
          <a:xfrm>
            <a:off x="953581" y="241689"/>
            <a:ext cx="4903124"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2.2.1 Pasta Q1 2025</a:t>
            </a:r>
          </a:p>
        </p:txBody>
      </p:sp>
      <p:sp>
        <p:nvSpPr>
          <p:cNvPr id="13" name="Marcador de contenido 2">
            <a:extLst>
              <a:ext uri="{FF2B5EF4-FFF2-40B4-BE49-F238E27FC236}">
                <a16:creationId xmlns:a16="http://schemas.microsoft.com/office/drawing/2014/main" id="{500BAEAE-2117-447A-8427-315E17C639C3}"/>
              </a:ext>
            </a:extLst>
          </p:cNvPr>
          <p:cNvSpPr txBox="1">
            <a:spLocks/>
          </p:cNvSpPr>
          <p:nvPr/>
        </p:nvSpPr>
        <p:spPr>
          <a:xfrm>
            <a:off x="757899" y="720000"/>
            <a:ext cx="10802730" cy="379270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In both France and Canada, fresh pasta sales have performed well, supported by the success of recent product launches and the completion of capacity expansion at our Lyon facility during Q1.</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Advertising and promotional spend remained in line with the same period last year, amidst reduced competitive pressure in the French fresh pasta market. </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There has been a sharp rise in egg prices due to avian flu outbreaks, with a more modest increase in dairy products. These increases have had a greater impact in North America, particularly affecting our fresh pasta business in Canada.  As a result – and in light of the Canadian dollar's depreciation against the US dollar – Olivieri is currently negotiating price increases.</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In France, Lustucru has been less exposed to egg price fluctuations. For this subsidiary, the more relevant cost factor is the price of potato flakes, a key raw material for gnocchi, which has remained stable.</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Globally, Garofalo-branded sales increased by 11.5% in the quarter.</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r>
              <a:rPr lang="en" sz="1200" b="0" i="0" u="none" baseline="0">
                <a:highlight>
                  <a:srgbClr val="FFFFFF"/>
                </a:highlight>
                <a:latin typeface="Tahoma" pitchFamily="34" charset="0"/>
                <a:ea typeface="Tahoma" pitchFamily="34" charset="0"/>
                <a:cs typeface="Tahoma" pitchFamily="34" charset="0"/>
              </a:rPr>
              <a:t>To further strengthen Garofalo's premium position, we are preparing to launch a high-protein pasta, which will stand out from the competition in this category in terms of quality, texture and taste. </a:t>
            </a:r>
          </a:p>
        </p:txBody>
      </p:sp>
      <p:pic>
        <p:nvPicPr>
          <p:cNvPr id="12" name="Imagen 17">
            <a:extLst>
              <a:ext uri="{FF2B5EF4-FFF2-40B4-BE49-F238E27FC236}">
                <a16:creationId xmlns:a16="http://schemas.microsoft.com/office/drawing/2014/main" id="{7C7CD68F-0905-42AF-9ECE-188C5A692C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8666" y="5926023"/>
            <a:ext cx="685803" cy="267963"/>
          </a:xfrm>
          <a:prstGeom prst="rect">
            <a:avLst/>
          </a:prstGeom>
        </p:spPr>
      </p:pic>
      <p:sp>
        <p:nvSpPr>
          <p:cNvPr id="15" name="3 Marcador de número de diapositiva">
            <a:extLst>
              <a:ext uri="{FF2B5EF4-FFF2-40B4-BE49-F238E27FC236}">
                <a16:creationId xmlns:a16="http://schemas.microsoft.com/office/drawing/2014/main" id="{4C2F54CF-2D37-47D3-9872-A6D59EFF8D31}"/>
              </a:ext>
            </a:extLst>
          </p:cNvPr>
          <p:cNvSpPr txBox="1">
            <a:spLocks/>
          </p:cNvSpPr>
          <p:nvPr/>
        </p:nvSpPr>
        <p:spPr>
          <a:xfrm>
            <a:off x="9324391" y="6187570"/>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6</a:t>
            </a:fld>
            <a:endParaRPr lang="en"/>
          </a:p>
        </p:txBody>
      </p:sp>
      <p:pic>
        <p:nvPicPr>
          <p:cNvPr id="3" name="Picture 6" descr="Ebro Foods mantiene su cuota de mercado y sobrevive sin aumentar precios">
            <a:extLst>
              <a:ext uri="{FF2B5EF4-FFF2-40B4-BE49-F238E27FC236}">
                <a16:creationId xmlns:a16="http://schemas.microsoft.com/office/drawing/2014/main" id="{ADA75C34-55B7-E984-1D22-9FC454BFB8A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5768" y="4631459"/>
            <a:ext cx="2883746" cy="19190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Olivieri® 7 Cheese Rainbow Tortellini">
            <a:extLst>
              <a:ext uri="{FF2B5EF4-FFF2-40B4-BE49-F238E27FC236}">
                <a16:creationId xmlns:a16="http://schemas.microsoft.com/office/drawing/2014/main" id="{0C17CF55-513D-7A40-3015-D1A02E8F0C91}"/>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26278" b="26283"/>
          <a:stretch/>
        </p:blipFill>
        <p:spPr bwMode="auto">
          <a:xfrm>
            <a:off x="7963287" y="4863583"/>
            <a:ext cx="2722208" cy="13902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Garofalo presenta su nuevo corte de pasta único en España">
            <a:extLst>
              <a:ext uri="{FF2B5EF4-FFF2-40B4-BE49-F238E27FC236}">
                <a16:creationId xmlns:a16="http://schemas.microsoft.com/office/drawing/2014/main" id="{867EB108-F9E3-27B2-9932-AF5CE4C5036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98160" y="4511433"/>
            <a:ext cx="2722208" cy="2039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19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9423" y="5982006"/>
            <a:ext cx="685803" cy="267963"/>
          </a:xfrm>
          <a:prstGeom prst="rect">
            <a:avLst/>
          </a:prstGeom>
        </p:spPr>
      </p:pic>
      <p:sp>
        <p:nvSpPr>
          <p:cNvPr id="16" name="Rectángulo 10"/>
          <p:cNvSpPr/>
          <p:nvPr/>
        </p:nvSpPr>
        <p:spPr>
          <a:xfrm>
            <a:off x="944247" y="241689"/>
            <a:ext cx="5444584"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2.2.2 Pasta Q1 2025</a:t>
            </a:r>
          </a:p>
        </p:txBody>
      </p:sp>
      <p:sp>
        <p:nvSpPr>
          <p:cNvPr id="14" name="Marcador de contenido 2">
            <a:extLst>
              <a:ext uri="{FF2B5EF4-FFF2-40B4-BE49-F238E27FC236}">
                <a16:creationId xmlns:a16="http://schemas.microsoft.com/office/drawing/2014/main" id="{6D159FE3-DA36-4642-B998-41E1BB6206A4}"/>
              </a:ext>
            </a:extLst>
          </p:cNvPr>
          <p:cNvSpPr txBox="1">
            <a:spLocks/>
          </p:cNvSpPr>
          <p:nvPr/>
        </p:nvSpPr>
        <p:spPr>
          <a:xfrm>
            <a:off x="757905" y="720000"/>
            <a:ext cx="10746739"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indent="-179388" algn="just" defTabSz="914400" rtl="0">
              <a:buClr>
                <a:schemeClr val="bg2"/>
              </a:buClr>
              <a:buBlip>
                <a:blip r:embed="rId4"/>
              </a:buBlip>
            </a:pPr>
            <a:endParaRPr lang="en" altLang="es-ES" sz="1200" dirty="0">
              <a:latin typeface="Tahoma" panose="020B0604030504040204" pitchFamily="34" charset="0"/>
            </a:endParaRPr>
          </a:p>
          <a:p>
            <a:pPr marL="357188" indent="-179388" algn="just" defTabSz="914400" rtl="0">
              <a:buClr>
                <a:schemeClr val="bg2"/>
              </a:buClr>
              <a:buBlip>
                <a:blip r:embed="rId4"/>
              </a:buBlip>
            </a:pPr>
            <a:r>
              <a:rPr lang="en" sz="1200" b="0" i="0" u="none" baseline="0">
                <a:latin typeface="Tahoma" panose="020B0604030504040204" pitchFamily="34" charset="0"/>
                <a:ea typeface="Tahoma" panose="020B0604030504040204" pitchFamily="34" charset="0"/>
                <a:cs typeface="Tahoma" panose="020B0604030504040204" pitchFamily="34" charset="0"/>
              </a:rPr>
              <a:t>Turnover grew 1.7% to EUR181.2 million, thanks to increased volumes as mentioned above.</a:t>
            </a:r>
          </a:p>
          <a:p>
            <a:pPr marL="357188" indent="-179388" algn="just" defTabSz="914400" rtl="0">
              <a:buClr>
                <a:schemeClr val="bg2"/>
              </a:buClr>
              <a:buBlip>
                <a:blip r:embed="rId4"/>
              </a:buBlip>
            </a:pPr>
            <a:endParaRPr lang="en" sz="1200" dirty="0">
              <a:latin typeface="Tahoma" pitchFamily="34" charset="0"/>
            </a:endParaRPr>
          </a:p>
          <a:p>
            <a:pPr marL="357188" indent="-179388" algn="just" defTabSz="914400" rtl="0">
              <a:buClr>
                <a:schemeClr val="bg2"/>
              </a:buClr>
              <a:buBlip>
                <a:blip r:embed="rId4"/>
              </a:buBlip>
            </a:pPr>
            <a:r>
              <a:rPr lang="en" sz="1200" b="0" i="0" u="none" baseline="0">
                <a:latin typeface="Tahoma" pitchFamily="34" charset="0"/>
                <a:ea typeface="Tahoma" pitchFamily="34" charset="0"/>
                <a:cs typeface="Tahoma" pitchFamily="34" charset="0"/>
              </a:rPr>
              <a:t>Advertising investment remained at EUR9.5 million. We continue to support new product launches.</a:t>
            </a:r>
          </a:p>
          <a:p>
            <a:pPr marL="357188" indent="-179388" algn="just" defTabSz="914400" rtl="0">
              <a:buClr>
                <a:schemeClr val="bg2"/>
              </a:buClr>
              <a:buBlip>
                <a:blip r:embed="rId4"/>
              </a:buBlip>
            </a:pPr>
            <a:endParaRPr lang="en" sz="1200" dirty="0">
              <a:latin typeface="Tahoma" pitchFamily="34" charset="0"/>
            </a:endParaRPr>
          </a:p>
          <a:p>
            <a:pPr marL="357188" indent="-179388" algn="just" defTabSz="914400" rtl="0">
              <a:buClr>
                <a:schemeClr val="bg2"/>
              </a:buClr>
              <a:buBlip>
                <a:blip r:embed="rId4"/>
              </a:buBlip>
            </a:pPr>
            <a:r>
              <a:rPr lang="en" sz="1200" b="0" i="0" u="none" baseline="0">
                <a:latin typeface="Tahoma" pitchFamily="34" charset="0"/>
                <a:ea typeface="Tahoma" pitchFamily="34" charset="0"/>
                <a:cs typeface="Tahoma" pitchFamily="34" charset="0"/>
              </a:rPr>
              <a:t>The Division's EBITDA-A fell 4.8% to EUR29.5 million. This was caused by a slight consumer price adjustment in Garofalo. The exchange rate had almost no impact on these results.</a:t>
            </a:r>
          </a:p>
          <a:p>
            <a:pPr marL="357188" indent="-179388" algn="just" defTabSz="914400" rtl="0">
              <a:buClr>
                <a:schemeClr val="bg2"/>
              </a:buClr>
              <a:buBlip>
                <a:blip r:embed="rId4"/>
              </a:buBlip>
            </a:pPr>
            <a:endParaRPr lang="en" sz="1200" dirty="0">
              <a:latin typeface="Tahoma" pitchFamily="34" charset="0"/>
            </a:endParaRPr>
          </a:p>
          <a:p>
            <a:pPr marL="357188" indent="-179388" algn="just" defTabSz="914400" rtl="0">
              <a:buClr>
                <a:schemeClr val="bg2"/>
              </a:buClr>
              <a:buBlip>
                <a:blip r:embed="rId4"/>
              </a:buBlip>
            </a:pPr>
            <a:r>
              <a:rPr lang="en" sz="1200" b="0" i="0" u="none" baseline="0">
                <a:highlight>
                  <a:srgbClr val="FFFFFF"/>
                </a:highlight>
                <a:latin typeface="Tahoma" pitchFamily="34" charset="0"/>
                <a:ea typeface="Tahoma" pitchFamily="34" charset="0"/>
                <a:cs typeface="Tahoma" pitchFamily="34" charset="0"/>
              </a:rPr>
              <a:t>Operating Profit fell 4.1% to EUR20.7 million</a:t>
            </a:r>
            <a:r>
              <a:rPr lang="en" sz="1200" b="0" i="0" u="none" baseline="0">
                <a:latin typeface="Tahoma" panose="020B0604030504040204" pitchFamily="34" charset="0"/>
                <a:ea typeface="Tahoma" panose="020B0604030504040204" pitchFamily="34" charset="0"/>
                <a:cs typeface="Tahoma" panose="020B0604030504040204" pitchFamily="34" charset="0"/>
              </a:rPr>
              <a:t>.</a:t>
            </a:r>
            <a:endParaRPr lang="en" sz="1200" dirty="0">
              <a:highlight>
                <a:srgbClr val="FFFFFF"/>
              </a:highlight>
              <a:latin typeface="Tahoma" pitchFamily="34" charset="0"/>
            </a:endParaRPr>
          </a:p>
          <a:p>
            <a:pPr marL="357188" indent="-179388" algn="just" defTabSz="914400" rtl="0">
              <a:buClr>
                <a:schemeClr val="bg2"/>
              </a:buClr>
              <a:buBlip>
                <a:blip r:embed="rId4"/>
              </a:buBlip>
            </a:pPr>
            <a:endParaRPr lang="en" altLang="es-ES" sz="1200" dirty="0">
              <a:latin typeface="Tahoma" panose="020B0604030504040204" pitchFamily="34" charset="0"/>
            </a:endParaRPr>
          </a:p>
          <a:p>
            <a:pPr marL="363538" indent="-171450" algn="just" rtl="0">
              <a:buClr>
                <a:schemeClr val="bg2"/>
              </a:buClr>
              <a:buBlip>
                <a:blip r:embed="rId5"/>
              </a:buBlip>
            </a:pPr>
            <a:endParaRPr lang="en" sz="1200" dirty="0">
              <a:latin typeface="Tahoma" pitchFamily="34" charset="0"/>
            </a:endParaRPr>
          </a:p>
        </p:txBody>
      </p:sp>
      <p:sp>
        <p:nvSpPr>
          <p:cNvPr id="18" name="3 Marcador de número de diapositiva">
            <a:extLst>
              <a:ext uri="{FF2B5EF4-FFF2-40B4-BE49-F238E27FC236}">
                <a16:creationId xmlns:a16="http://schemas.microsoft.com/office/drawing/2014/main" id="{7E2DCCE5-FFD5-44D1-A184-45418B957F56}"/>
              </a:ext>
            </a:extLst>
          </p:cNvPr>
          <p:cNvSpPr txBox="1">
            <a:spLocks/>
          </p:cNvSpPr>
          <p:nvPr/>
        </p:nvSpPr>
        <p:spPr>
          <a:xfrm>
            <a:off x="9259540" y="6215974"/>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7</a:t>
            </a:fld>
            <a:endParaRPr lang="en"/>
          </a:p>
        </p:txBody>
      </p:sp>
      <p:pic>
        <p:nvPicPr>
          <p:cNvPr id="2" name="Picture 4" descr="Pasta Garofalo - Gnocchi">
            <a:extLst>
              <a:ext uri="{FF2B5EF4-FFF2-40B4-BE49-F238E27FC236}">
                <a16:creationId xmlns:a16="http://schemas.microsoft.com/office/drawing/2014/main" id="{B0051730-E78C-33B2-C2C4-3B0196BAF9CB}"/>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859697" y="5142725"/>
            <a:ext cx="2420895" cy="1440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livieri Artisan® Butternut Squash and Creamy Mascarpone Ravioli">
            <a:extLst>
              <a:ext uri="{FF2B5EF4-FFF2-40B4-BE49-F238E27FC236}">
                <a16:creationId xmlns:a16="http://schemas.microsoft.com/office/drawing/2014/main" id="{F1264E13-FE58-8658-E013-A3F3FE74A7D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56224" y="4977078"/>
            <a:ext cx="1431888" cy="1541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appel de produits. Des « pasta box » de Lustucru Sélection ...">
            <a:extLst>
              <a:ext uri="{FF2B5EF4-FFF2-40B4-BE49-F238E27FC236}">
                <a16:creationId xmlns:a16="http://schemas.microsoft.com/office/drawing/2014/main" id="{9BB524F0-3ABA-A13B-047C-98382495D8B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343755" y="5110926"/>
            <a:ext cx="1146761" cy="139925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D6EA37F0-BD97-A695-BA8E-6955D4ED781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3536" y="5077015"/>
            <a:ext cx="919668" cy="14415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livieri® Chunky Tomato &amp; Basil Sauce">
            <a:extLst>
              <a:ext uri="{FF2B5EF4-FFF2-40B4-BE49-F238E27FC236}">
                <a16:creationId xmlns:a16="http://schemas.microsoft.com/office/drawing/2014/main" id="{B26F9F09-EE08-607E-C2F5-7A711FA0A3C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87622" y="5007304"/>
            <a:ext cx="1508913" cy="15089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51224B6-1389-071E-F5D9-BBDC469CB275}"/>
              </a:ext>
            </a:extLst>
          </p:cNvPr>
          <p:cNvPicPr>
            <a:picLocks noChangeAspect="1"/>
          </p:cNvPicPr>
          <p:nvPr/>
        </p:nvPicPr>
        <p:blipFill>
          <a:blip r:embed="rId11"/>
          <a:stretch>
            <a:fillRect/>
          </a:stretch>
        </p:blipFill>
        <p:spPr>
          <a:xfrm>
            <a:off x="3058885" y="2865664"/>
            <a:ext cx="6074229" cy="1126671"/>
          </a:xfrm>
          <a:prstGeom prst="rect">
            <a:avLst/>
          </a:prstGeom>
        </p:spPr>
      </p:pic>
    </p:spTree>
    <p:extLst>
      <p:ext uri="{BB962C8B-B14F-4D97-AF65-F5344CB8AC3E}">
        <p14:creationId xmlns:p14="http://schemas.microsoft.com/office/powerpoint/2010/main" val="362239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a:extLst>
              <a:ext uri="{FF2B5EF4-FFF2-40B4-BE49-F238E27FC236}">
                <a16:creationId xmlns:a16="http://schemas.microsoft.com/office/drawing/2014/main" id="{544D7E62-A503-46D4-A0B3-2B188407AB30}"/>
              </a:ext>
            </a:extLst>
          </p:cNvPr>
          <p:cNvSpPr txBox="1">
            <a:spLocks/>
          </p:cNvSpPr>
          <p:nvPr/>
        </p:nvSpPr>
        <p:spPr>
          <a:xfrm>
            <a:off x="774665" y="619597"/>
            <a:ext cx="10851278"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dirty="0">
                <a:latin typeface="Tahoma" pitchFamily="34" charset="0"/>
                <a:ea typeface="Tahoma" pitchFamily="34" charset="0"/>
                <a:cs typeface="Tahoma" pitchFamily="34" charset="0"/>
              </a:rPr>
              <a:t>The consolidated sales figure fell by 1.8% to EUR791.9 million. </a:t>
            </a:r>
          </a:p>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dirty="0">
                <a:latin typeface="Tahoma" pitchFamily="34" charset="0"/>
                <a:ea typeface="Tahoma" pitchFamily="34" charset="0"/>
                <a:cs typeface="Tahoma" pitchFamily="34" charset="0"/>
              </a:rPr>
              <a:t>EBITDA-A grew by 2.2% to EUR112.1 million, beating our record result from Q1 2024 and achieving a CAGR 23/25 of 7.9%. The EBITDA-A margin increased to 14.2%. Currency had an impact of EUR1.3 million on this figure. </a:t>
            </a:r>
          </a:p>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dirty="0">
                <a:latin typeface="Tahoma" pitchFamily="34" charset="0"/>
                <a:ea typeface="Tahoma" pitchFamily="34" charset="0"/>
                <a:cs typeface="Tahoma" pitchFamily="34" charset="0"/>
              </a:rPr>
              <a:t>Net Profit decreased by 6.4% to EUR50.3 million, due to exchange rate differences from the devaluation of </a:t>
            </a:r>
            <a:r>
              <a:rPr lang="en" sz="1200" b="0" i="0" u="none" baseline="0" dirty="0">
                <a:highlight>
                  <a:srgbClr val="FFFFFF"/>
                </a:highlight>
                <a:latin typeface="Tahoma" pitchFamily="34" charset="0"/>
                <a:ea typeface="Tahoma" pitchFamily="34" charset="0"/>
                <a:cs typeface="Tahoma" pitchFamily="34" charset="0"/>
              </a:rPr>
              <a:t>the US dollar, </a:t>
            </a:r>
            <a:r>
              <a:rPr lang="en" sz="1200" b="0" i="0" u="none" baseline="0" dirty="0">
                <a:latin typeface="Tahoma" pitchFamily="34" charset="0"/>
                <a:ea typeface="Tahoma" pitchFamily="34" charset="0"/>
                <a:cs typeface="Tahoma" pitchFamily="34" charset="0"/>
              </a:rPr>
              <a:t>as well as higher interest costs following the refinancing of bank debt at the end of 2024. While the new terms remain very favourable, they are not as advantageous as those enjoyed over the past three years.</a:t>
            </a:r>
          </a:p>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dirty="0">
                <a:latin typeface="Tahoma" pitchFamily="34" charset="0"/>
                <a:ea typeface="Tahoma" pitchFamily="34" charset="0"/>
                <a:cs typeface="Tahoma" pitchFamily="34" charset="0"/>
              </a:rPr>
              <a:t>ROCE-A continued to improve, reaching 13.7%. This equates to an increase of 0.3 p.p. vs 2024 (3.1 p.p. vs 2023).  </a:t>
            </a: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a:p>
            <a:pPr marL="177800" indent="0" algn="just" rtl="0">
              <a:buClr>
                <a:schemeClr val="bg2"/>
              </a:buClr>
              <a:buNone/>
            </a:pPr>
            <a:endParaRPr lang="en" sz="1200" dirty="0">
              <a:latin typeface="Tahoma" pitchFamily="34" charset="0"/>
            </a:endParaRPr>
          </a:p>
        </p:txBody>
      </p:sp>
      <p:pic>
        <p:nvPicPr>
          <p:cNvPr id="10" name="Imagen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6670" y="6193162"/>
            <a:ext cx="685803" cy="267963"/>
          </a:xfrm>
          <a:prstGeom prst="rect">
            <a:avLst/>
          </a:prstGeom>
        </p:spPr>
      </p:pic>
      <p:sp>
        <p:nvSpPr>
          <p:cNvPr id="12" name="Rectángulo 10">
            <a:extLst>
              <a:ext uri="{FF2B5EF4-FFF2-40B4-BE49-F238E27FC236}">
                <a16:creationId xmlns:a16="http://schemas.microsoft.com/office/drawing/2014/main" id="{55CB2124-7634-4AF4-A0CA-65A706B979F5}"/>
              </a:ext>
            </a:extLst>
          </p:cNvPr>
          <p:cNvSpPr/>
          <p:nvPr/>
        </p:nvSpPr>
        <p:spPr>
          <a:xfrm>
            <a:off x="972239" y="241200"/>
            <a:ext cx="8176071"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3.1 P&amp;L Q1 2025</a:t>
            </a:r>
          </a:p>
        </p:txBody>
      </p:sp>
      <p:sp>
        <p:nvSpPr>
          <p:cNvPr id="11" name="3 Marcador de número de diapositiva">
            <a:extLst>
              <a:ext uri="{FF2B5EF4-FFF2-40B4-BE49-F238E27FC236}">
                <a16:creationId xmlns:a16="http://schemas.microsoft.com/office/drawing/2014/main" id="{8F4CB958-15C8-4676-BDF6-5B68BCF633FB}"/>
              </a:ext>
            </a:extLst>
          </p:cNvPr>
          <p:cNvSpPr txBox="1">
            <a:spLocks/>
          </p:cNvSpPr>
          <p:nvPr/>
        </p:nvSpPr>
        <p:spPr>
          <a:xfrm>
            <a:off x="9568543" y="6388927"/>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8</a:t>
            </a:fld>
            <a:endParaRPr lang="en"/>
          </a:p>
        </p:txBody>
      </p:sp>
      <p:sp>
        <p:nvSpPr>
          <p:cNvPr id="15" name="CuadroTexto 14">
            <a:extLst>
              <a:ext uri="{FF2B5EF4-FFF2-40B4-BE49-F238E27FC236}">
                <a16:creationId xmlns:a16="http://schemas.microsoft.com/office/drawing/2014/main" id="{F4822A09-6B43-4A59-BC89-8FD0F375B74C}"/>
              </a:ext>
            </a:extLst>
          </p:cNvPr>
          <p:cNvSpPr txBox="1"/>
          <p:nvPr/>
        </p:nvSpPr>
        <p:spPr>
          <a:xfrm>
            <a:off x="3688485" y="4831583"/>
            <a:ext cx="6226135" cy="246221"/>
          </a:xfrm>
          <a:prstGeom prst="rect">
            <a:avLst/>
          </a:prstGeom>
          <a:noFill/>
        </p:spPr>
        <p:txBody>
          <a:bodyPr wrap="square">
            <a:spAutoFit/>
          </a:bodyPr>
          <a:lstStyle/>
          <a:p>
            <a:pPr marL="177800" algn="l" rtl="0">
              <a:buClr>
                <a:schemeClr val="bg2"/>
              </a:buClr>
            </a:pPr>
            <a:r>
              <a:rPr lang="en" sz="1000" b="0" i="0" u="none" baseline="0">
                <a:latin typeface="Tahoma" pitchFamily="34" charset="0"/>
                <a:ea typeface="Tahoma" pitchFamily="34" charset="0"/>
                <a:cs typeface="Tahoma" pitchFamily="34" charset="0"/>
              </a:rPr>
              <a:t>*Net profit attributed to the parent company</a:t>
            </a:r>
          </a:p>
        </p:txBody>
      </p:sp>
      <p:pic>
        <p:nvPicPr>
          <p:cNvPr id="3" name="Picture 2" descr="Pasta Garofalo - Salsas">
            <a:extLst>
              <a:ext uri="{FF2B5EF4-FFF2-40B4-BE49-F238E27FC236}">
                <a16:creationId xmlns:a16="http://schemas.microsoft.com/office/drawing/2014/main" id="{3F696BE1-EB86-7785-9783-A1A3FE48500D}"/>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852060" y="5819776"/>
            <a:ext cx="838268" cy="901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S Ecológico">
            <a:extLst>
              <a:ext uri="{FF2B5EF4-FFF2-40B4-BE49-F238E27FC236}">
                <a16:creationId xmlns:a16="http://schemas.microsoft.com/office/drawing/2014/main" id="{FF34714E-DC6E-45AE-E547-20AB45002D4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77324" y="5647865"/>
            <a:ext cx="763816" cy="102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Jasmine Rice">
            <a:extLst>
              <a:ext uri="{FF2B5EF4-FFF2-40B4-BE49-F238E27FC236}">
                <a16:creationId xmlns:a16="http://schemas.microsoft.com/office/drawing/2014/main" id="{8D4E4A98-9DF6-F3C3-0BF0-7FAAFD97B16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80321" y="5522121"/>
            <a:ext cx="1192273" cy="119227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ARINA TEMPURA ORIENTAL SANTA RITA 500gr - Colofruit -Productos Gourmet-">
            <a:extLst>
              <a:ext uri="{FF2B5EF4-FFF2-40B4-BE49-F238E27FC236}">
                <a16:creationId xmlns:a16="http://schemas.microsoft.com/office/drawing/2014/main" id="{0A61637C-CC46-C83F-972C-B094797EDDF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692702" y="5552996"/>
            <a:ext cx="1184619" cy="12329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D0975F0-650D-DB2A-804C-475AA176BBD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767378" y="5420489"/>
            <a:ext cx="1419990" cy="14199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0C46AB8D-28D9-1917-9CC4-5461ECBE0CA8}"/>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26165" y="5411036"/>
            <a:ext cx="1419990" cy="141999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AROFALO Sauce De Tomates Cerises - 400g - GO DELIVERY">
            <a:extLst>
              <a:ext uri="{FF2B5EF4-FFF2-40B4-BE49-F238E27FC236}">
                <a16:creationId xmlns:a16="http://schemas.microsoft.com/office/drawing/2014/main" id="{32D0291A-E25E-54CE-6663-CD62E92FF34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97559" y="5738607"/>
            <a:ext cx="999592" cy="9995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16C92E2A-63A5-709A-E887-6EFB8E935B27}"/>
              </a:ext>
            </a:extLst>
          </p:cNvPr>
          <p:cNvGraphicFramePr>
            <a:graphicFrameLocks noGrp="1"/>
          </p:cNvGraphicFramePr>
          <p:nvPr>
            <p:extLst>
              <p:ext uri="{D42A27DB-BD31-4B8C-83A1-F6EECF244321}">
                <p14:modId xmlns:p14="http://schemas.microsoft.com/office/powerpoint/2010/main" val="1483342386"/>
              </p:ext>
            </p:extLst>
          </p:nvPr>
        </p:nvGraphicFramePr>
        <p:xfrm>
          <a:off x="3060700" y="3066574"/>
          <a:ext cx="5869545" cy="1751983"/>
        </p:xfrm>
        <a:graphic>
          <a:graphicData uri="http://schemas.openxmlformats.org/drawingml/2006/table">
            <a:tbl>
              <a:tblPr/>
              <a:tblGrid>
                <a:gridCol w="1657716">
                  <a:extLst>
                    <a:ext uri="{9D8B030D-6E8A-4147-A177-3AD203B41FA5}">
                      <a16:colId xmlns:a16="http://schemas.microsoft.com/office/drawing/2014/main" val="628102268"/>
                    </a:ext>
                  </a:extLst>
                </a:gridCol>
                <a:gridCol w="798160">
                  <a:extLst>
                    <a:ext uri="{9D8B030D-6E8A-4147-A177-3AD203B41FA5}">
                      <a16:colId xmlns:a16="http://schemas.microsoft.com/office/drawing/2014/main" val="2809129583"/>
                    </a:ext>
                  </a:extLst>
                </a:gridCol>
                <a:gridCol w="798160">
                  <a:extLst>
                    <a:ext uri="{9D8B030D-6E8A-4147-A177-3AD203B41FA5}">
                      <a16:colId xmlns:a16="http://schemas.microsoft.com/office/drawing/2014/main" val="3991856311"/>
                    </a:ext>
                  </a:extLst>
                </a:gridCol>
                <a:gridCol w="798160">
                  <a:extLst>
                    <a:ext uri="{9D8B030D-6E8A-4147-A177-3AD203B41FA5}">
                      <a16:colId xmlns:a16="http://schemas.microsoft.com/office/drawing/2014/main" val="3222622617"/>
                    </a:ext>
                  </a:extLst>
                </a:gridCol>
                <a:gridCol w="822719">
                  <a:extLst>
                    <a:ext uri="{9D8B030D-6E8A-4147-A177-3AD203B41FA5}">
                      <a16:colId xmlns:a16="http://schemas.microsoft.com/office/drawing/2014/main" val="4294018399"/>
                    </a:ext>
                  </a:extLst>
                </a:gridCol>
                <a:gridCol w="994630">
                  <a:extLst>
                    <a:ext uri="{9D8B030D-6E8A-4147-A177-3AD203B41FA5}">
                      <a16:colId xmlns:a16="http://schemas.microsoft.com/office/drawing/2014/main" val="1003205694"/>
                    </a:ext>
                  </a:extLst>
                </a:gridCol>
              </a:tblGrid>
              <a:tr h="178531">
                <a:tc>
                  <a:txBody>
                    <a:bodyPr/>
                    <a:lstStyle/>
                    <a:p>
                      <a:pPr algn="l"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EUR Thous.</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rtl="0" fontAlgn="b"/>
                      <a:r>
                        <a:rPr lang="en" sz="1000" b="1" i="0" u="none" strike="noStrike" baseline="0">
                          <a:solidFill>
                            <a:srgbClr val="3724C2"/>
                          </a:solidFill>
                          <a:effectLst/>
                          <a:latin typeface="Tahoma" panose="020B0604030504040204" pitchFamily="34" charset="0"/>
                          <a:ea typeface="Tahoma" panose="020B0604030504040204" pitchFamily="34" charset="0"/>
                          <a:cs typeface="Tahoma" panose="020B0604030504040204" pitchFamily="34" charset="0"/>
                        </a:rPr>
                        <a:t>Q1 2023</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rtl="0" fontAlgn="b"/>
                      <a:r>
                        <a:rPr lang="en" sz="1000" b="1" i="0" u="none" strike="noStrike" baseline="0">
                          <a:solidFill>
                            <a:srgbClr val="3724C2"/>
                          </a:solidFill>
                          <a:effectLst/>
                          <a:latin typeface="Tahoma" panose="020B0604030504040204" pitchFamily="34" charset="0"/>
                          <a:ea typeface="Tahoma" panose="020B0604030504040204" pitchFamily="34" charset="0"/>
                          <a:cs typeface="Tahoma" panose="020B0604030504040204" pitchFamily="34" charset="0"/>
                        </a:rPr>
                        <a:t>Q1 2024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rtl="0" fontAlgn="b"/>
                      <a:r>
                        <a:rPr lang="en" sz="1000" b="1" i="0" u="none" strike="noStrike" baseline="0">
                          <a:solidFill>
                            <a:srgbClr val="3724C2"/>
                          </a:solidFill>
                          <a:effectLst/>
                          <a:latin typeface="Tahoma" panose="020B0604030504040204" pitchFamily="34" charset="0"/>
                          <a:ea typeface="Tahoma" panose="020B0604030504040204" pitchFamily="34" charset="0"/>
                          <a:cs typeface="Tahoma" panose="020B0604030504040204" pitchFamily="34" charset="0"/>
                        </a:rPr>
                        <a:t>Q1 2025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rtl="0" fontAlgn="b"/>
                      <a:r>
                        <a:rPr lang="en" sz="1000" b="1" i="0" u="none" strike="noStrike" baseline="0">
                          <a:solidFill>
                            <a:srgbClr val="3724C2"/>
                          </a:solidFill>
                          <a:effectLst/>
                          <a:latin typeface="Tahoma" panose="020B0604030504040204" pitchFamily="34" charset="0"/>
                          <a:ea typeface="Tahoma" panose="020B0604030504040204" pitchFamily="34" charset="0"/>
                          <a:cs typeface="Tahoma" panose="020B0604030504040204" pitchFamily="34" charset="0"/>
                        </a:rPr>
                        <a:t>  24/25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ctr" rtl="0" fontAlgn="b"/>
                      <a:r>
                        <a:rPr lang="en" sz="1000" b="1" i="0" u="none" strike="noStrike" baseline="0">
                          <a:solidFill>
                            <a:srgbClr val="3724C2"/>
                          </a:solidFill>
                          <a:effectLst/>
                          <a:latin typeface="Tahoma" panose="020B0604030504040204" pitchFamily="34" charset="0"/>
                          <a:ea typeface="Tahoma" panose="020B0604030504040204" pitchFamily="34" charset="0"/>
                          <a:cs typeface="Tahoma" panose="020B0604030504040204" pitchFamily="34" charset="0"/>
                        </a:rPr>
                        <a:t>CAGR 23/25</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96916397"/>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Sales</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810,151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806,598</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791,961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-1.8%</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-1.1%</a:t>
                      </a:r>
                    </a:p>
                  </a:txBody>
                  <a:tcPr marL="5443" marR="5443" marT="5443" marB="0" anchor="b">
                    <a:lnL>
                      <a:noFill/>
                    </a:lnL>
                    <a:lnR>
                      <a:noFill/>
                    </a:lnR>
                    <a:lnT w="1270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30385042"/>
                  </a:ext>
                </a:extLst>
              </a:tr>
              <a:tr h="173770">
                <a:tc>
                  <a:txBody>
                    <a:bodyPr/>
                    <a:lstStyle/>
                    <a:p>
                      <a:pPr algn="l" rtl="0" fontAlgn="b"/>
                      <a:r>
                        <a:rPr lang="en" sz="900" b="1" i="0" u="none" strike="noStrike" baseline="0">
                          <a:effectLst/>
                          <a:latin typeface="Tahoma" panose="020B0604030504040204" pitchFamily="34" charset="0"/>
                          <a:ea typeface="Tahoma" panose="020B0604030504040204" pitchFamily="34" charset="0"/>
                          <a:cs typeface="Tahoma" panose="020B0604030504040204" pitchFamily="34" charset="0"/>
                        </a:rPr>
                        <a:t>Advertising</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23,384</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25,365</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26,243</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3.5%</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5.9%</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4094623359"/>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EBITDA-A</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96,314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109,654</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112,110</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2.2%</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7.9%</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994965159"/>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EBITDA-A Margin</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11.9%</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13.6%</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14.2%</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 -</a:t>
                      </a:r>
                    </a:p>
                  </a:txBody>
                  <a:tcPr marL="5443" marR="5443" marT="5443"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665587329"/>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Ebit-A</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71,679</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83,652</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84,787</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1.4%</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8.8%</a:t>
                      </a:r>
                    </a:p>
                  </a:txBody>
                  <a:tcPr marL="5443" marR="5443" marT="5443" marB="0" anchor="b">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37176151"/>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Operating Profit</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68,928</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81,679</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83,970</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2.8%</a:t>
                      </a:r>
                    </a:p>
                  </a:txBody>
                  <a:tcPr marL="5443" marR="5443" marT="5443" marB="0" anchor="b">
                    <a:lnL>
                      <a:noFill/>
                    </a:lnL>
                    <a:lnR>
                      <a:noFill/>
                    </a:lnR>
                    <a:lnT>
                      <a:noFill/>
                    </a:lnT>
                    <a:lnB>
                      <a:noFill/>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10.4%</a:t>
                      </a:r>
                    </a:p>
                  </a:txBody>
                  <a:tcPr marL="5443" marR="5443" marT="5443" marB="0" anchor="b">
                    <a:lnL>
                      <a:noFill/>
                    </a:lnL>
                    <a:lnR>
                      <a:noFill/>
                    </a:lnR>
                    <a:lnT>
                      <a:noFill/>
                    </a:lnT>
                    <a:lnB>
                      <a:noFill/>
                    </a:lnB>
                    <a:solidFill>
                      <a:srgbClr val="FFFFFF"/>
                    </a:solidFill>
                  </a:tcPr>
                </a:tc>
                <a:extLst>
                  <a:ext uri="{0D108BD9-81ED-4DB2-BD59-A6C34878D82A}">
                    <a16:rowId xmlns:a16="http://schemas.microsoft.com/office/drawing/2014/main" val="3674246963"/>
                  </a:ext>
                </a:extLst>
              </a:tr>
              <a:tr h="173770">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Pre-tax Profit</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63,950</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80,696</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77,663</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-3.8%</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10.2%</a:t>
                      </a:r>
                    </a:p>
                  </a:txBody>
                  <a:tcPr marL="5443" marR="5443" marT="5443" marB="0" anchor="b">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62394790"/>
                  </a:ext>
                </a:extLst>
              </a:tr>
              <a:tr h="178531">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Net Profit</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43,802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53,732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50,301</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-6.4%</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7.2%</a:t>
                      </a:r>
                    </a:p>
                  </a:txBody>
                  <a:tcPr marL="5443" marR="5443" marT="5443" marB="0" anchor="b">
                    <a:lnL>
                      <a:noFill/>
                    </a:lnL>
                    <a:lnR>
                      <a:noFill/>
                    </a:lnR>
                    <a:lnT w="635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193483984"/>
                  </a:ext>
                </a:extLst>
              </a:tr>
              <a:tr h="178531">
                <a:tc>
                  <a:txBody>
                    <a:bodyPr/>
                    <a:lstStyle/>
                    <a:p>
                      <a:pPr algn="l" rtl="0" fontAlgn="b"/>
                      <a:r>
                        <a:rPr lang="en" sz="1000" b="1" i="0" u="none" strike="noStrike" baseline="0">
                          <a:effectLst/>
                          <a:latin typeface="Tahoma" panose="020B0604030504040204" pitchFamily="34" charset="0"/>
                          <a:ea typeface="Tahoma" panose="020B0604030504040204" pitchFamily="34" charset="0"/>
                          <a:cs typeface="Tahoma" panose="020B0604030504040204" pitchFamily="34" charset="0"/>
                        </a:rPr>
                        <a:t>ROCE-A</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10.6%</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13.4%</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13.7%</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 -</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tc>
                  <a:txBody>
                    <a:bodyPr/>
                    <a:lstStyle/>
                    <a:p>
                      <a:pPr algn="r" rtl="0" fontAlgn="b"/>
                      <a:r>
                        <a:rPr lang="en" sz="1000" b="0" i="0" u="none" strike="noStrike" baseline="0">
                          <a:effectLst/>
                          <a:latin typeface="Tahoma" panose="020B0604030504040204" pitchFamily="34" charset="0"/>
                          <a:ea typeface="Tahoma" panose="020B0604030504040204" pitchFamily="34" charset="0"/>
                          <a:cs typeface="Tahoma" panose="020B0604030504040204" pitchFamily="34" charset="0"/>
                        </a:rPr>
                        <a:t> -</a:t>
                      </a:r>
                    </a:p>
                  </a:txBody>
                  <a:tcPr marL="5443" marR="5443" marT="5443"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26780103"/>
                  </a:ext>
                </a:extLst>
              </a:tr>
            </a:tbl>
          </a:graphicData>
        </a:graphic>
      </p:graphicFrame>
    </p:spTree>
    <p:extLst>
      <p:ext uri="{BB962C8B-B14F-4D97-AF65-F5344CB8AC3E}">
        <p14:creationId xmlns:p14="http://schemas.microsoft.com/office/powerpoint/2010/main" val="97140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2">
            <a:extLst>
              <a:ext uri="{FF2B5EF4-FFF2-40B4-BE49-F238E27FC236}">
                <a16:creationId xmlns:a16="http://schemas.microsoft.com/office/drawing/2014/main" id="{6758A85E-3D76-42E3-A398-E99575EE505B}"/>
              </a:ext>
            </a:extLst>
          </p:cNvPr>
          <p:cNvSpPr txBox="1">
            <a:spLocks/>
          </p:cNvSpPr>
          <p:nvPr/>
        </p:nvSpPr>
        <p:spPr>
          <a:xfrm>
            <a:off x="767229" y="619463"/>
            <a:ext cx="10886705" cy="4889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171450" algn="just" rtl="0">
              <a:buClr>
                <a:schemeClr val="bg2"/>
              </a:buClr>
              <a:buBlip>
                <a:blip r:embed="rId3"/>
              </a:buBlip>
            </a:pPr>
            <a:endParaRPr lang="en" sz="1200" dirty="0">
              <a:latin typeface="Tahoma" pitchFamily="34" charset="0"/>
            </a:endParaRPr>
          </a:p>
          <a:p>
            <a:pPr marL="363538" indent="-171450" algn="just" rtl="0">
              <a:buClr>
                <a:schemeClr val="bg2"/>
              </a:buClr>
              <a:buBlip>
                <a:blip r:embed="rId3"/>
              </a:buBlip>
            </a:pPr>
            <a:r>
              <a:rPr lang="en" sz="1200" b="0" i="0" u="none" baseline="0">
                <a:latin typeface="Tahoma" pitchFamily="34" charset="0"/>
                <a:ea typeface="Tahoma" pitchFamily="34" charset="0"/>
                <a:cs typeface="Tahoma" pitchFamily="34" charset="0"/>
              </a:rPr>
              <a:t>At 31 March, net debt amounted to EUR599.3 million, EUR6.1 million more than at year-end 2024.</a:t>
            </a:r>
          </a:p>
          <a:p>
            <a:pPr marL="363538" indent="-171450" algn="just" rtl="0">
              <a:buClr>
                <a:schemeClr val="bg2"/>
              </a:buClr>
              <a:buBlip>
                <a:blip r:embed="rId3"/>
              </a:buBlip>
            </a:pPr>
            <a:endParaRPr lang="en" sz="1200" dirty="0">
              <a:latin typeface="Tahoma" pitchFamily="34" charset="0"/>
            </a:endParaRPr>
          </a:p>
          <a:p>
            <a:pPr marL="357188" indent="-179388" algn="just" rtl="0">
              <a:buClr>
                <a:schemeClr val="bg2"/>
              </a:buClr>
              <a:buBlip>
                <a:blip r:embed="rId4"/>
              </a:buBlip>
            </a:pPr>
            <a:r>
              <a:rPr lang="en" sz="1200" b="0" i="0" u="none" baseline="0">
                <a:latin typeface="Tahoma" pitchFamily="34" charset="0"/>
                <a:ea typeface="Tahoma" pitchFamily="34" charset="0"/>
                <a:cs typeface="Tahoma" pitchFamily="34" charset="0"/>
              </a:rPr>
              <a:t>The change in Working Capital had an impact of EUR46.0 million on debt levels.</a:t>
            </a:r>
          </a:p>
          <a:p>
            <a:pPr marL="357188" indent="-179388" algn="just" rtl="0">
              <a:buClr>
                <a:schemeClr val="bg2"/>
              </a:buClr>
              <a:buBlip>
                <a:blip r:embed="rId4"/>
              </a:buBlip>
            </a:pPr>
            <a:endParaRPr lang="en" sz="1200" dirty="0">
              <a:latin typeface="Tahoma" pitchFamily="34" charset="0"/>
            </a:endParaRPr>
          </a:p>
          <a:p>
            <a:pPr marL="357188" indent="-179388" algn="just" rtl="0">
              <a:buClr>
                <a:schemeClr val="bg2"/>
              </a:buClr>
              <a:buBlip>
                <a:blip r:embed="rId4"/>
              </a:buBlip>
            </a:pPr>
            <a:r>
              <a:rPr lang="en" sz="1200" b="0" i="0" u="none" baseline="0">
                <a:highlight>
                  <a:srgbClr val="FFFFFF"/>
                </a:highlight>
                <a:latin typeface="Tahoma" pitchFamily="34" charset="0"/>
                <a:ea typeface="Tahoma" pitchFamily="34" charset="0"/>
                <a:cs typeface="Tahoma" pitchFamily="34" charset="0"/>
              </a:rPr>
              <a:t>Corporate income tax in Q1 2025 stood at EUR19.86 million.</a:t>
            </a:r>
          </a:p>
          <a:p>
            <a:pPr marL="357188" indent="-179388" algn="just" rtl="0">
              <a:buClr>
                <a:schemeClr val="bg2"/>
              </a:buClr>
              <a:buBlip>
                <a:blip r:embed="rId4"/>
              </a:buBlip>
            </a:pPr>
            <a:endParaRPr lang="en" sz="1200" dirty="0">
              <a:highlight>
                <a:srgbClr val="FFFFFF"/>
              </a:highlight>
              <a:latin typeface="Tahoma" pitchFamily="34" charset="0"/>
            </a:endParaRPr>
          </a:p>
          <a:p>
            <a:pPr marL="357188" indent="-179388" algn="just" rtl="0">
              <a:buClr>
                <a:schemeClr val="bg2"/>
              </a:buClr>
              <a:buBlip>
                <a:blip r:embed="rId4"/>
              </a:buBlip>
            </a:pPr>
            <a:r>
              <a:rPr lang="en" sz="1200" b="0" i="0" u="none" baseline="0">
                <a:highlight>
                  <a:srgbClr val="FFFFFF"/>
                </a:highlight>
                <a:latin typeface="Tahoma" pitchFamily="34" charset="0"/>
                <a:ea typeface="Tahoma" pitchFamily="34" charset="0"/>
                <a:cs typeface="Tahoma" pitchFamily="34" charset="0"/>
              </a:rPr>
              <a:t>CAPEX investments amounted to EUR29.9 million. </a:t>
            </a:r>
          </a:p>
          <a:p>
            <a:pPr marL="363538" indent="-171450" algn="just" rtl="0">
              <a:buClr>
                <a:schemeClr val="bg2"/>
              </a:buClr>
              <a:buBlip>
                <a:blip r:embed="rId3"/>
              </a:buBlip>
            </a:pPr>
            <a:endParaRPr lang="en" sz="1200" dirty="0">
              <a:highlight>
                <a:srgbClr val="FFFFFF"/>
              </a:highlight>
              <a:latin typeface="Tahoma" pitchFamily="34" charset="0"/>
            </a:endParaRPr>
          </a:p>
          <a:p>
            <a:pPr marL="363538" indent="-171450" algn="just" rtl="0">
              <a:buClr>
                <a:schemeClr val="bg2"/>
              </a:buClr>
              <a:buBlip>
                <a:blip r:embed="rId3"/>
              </a:buBlip>
            </a:pPr>
            <a:endParaRPr lang="en" sz="1200" dirty="0">
              <a:highlight>
                <a:srgbClr val="FFFFFF"/>
              </a:highlight>
              <a:latin typeface="Tahoma" pitchFamily="34" charset="0"/>
            </a:endParaRPr>
          </a:p>
        </p:txBody>
      </p:sp>
      <p:sp>
        <p:nvSpPr>
          <p:cNvPr id="13" name="Rectángulo 10">
            <a:extLst>
              <a:ext uri="{FF2B5EF4-FFF2-40B4-BE49-F238E27FC236}">
                <a16:creationId xmlns:a16="http://schemas.microsoft.com/office/drawing/2014/main" id="{C965AB48-5BB9-43B2-8763-36686DD6186D}"/>
              </a:ext>
            </a:extLst>
          </p:cNvPr>
          <p:cNvSpPr/>
          <p:nvPr/>
        </p:nvSpPr>
        <p:spPr>
          <a:xfrm>
            <a:off x="962915" y="241200"/>
            <a:ext cx="7579647" cy="523220"/>
          </a:xfrm>
          <a:prstGeom prst="rect">
            <a:avLst/>
          </a:prstGeom>
        </p:spPr>
        <p:txBody>
          <a:bodyPr wrap="square">
            <a:spAutoFit/>
          </a:bodyPr>
          <a:lstStyle/>
          <a:p>
            <a:pPr algn="l" rtl="0"/>
            <a:r>
              <a:rPr lang="en" sz="2800" b="0" i="0" u="none" baseline="0">
                <a:solidFill>
                  <a:srgbClr val="336699"/>
                </a:solidFill>
                <a:latin typeface="Franklin Gothic Medium Cond" panose="020B0606030402020204" pitchFamily="34" charset="0"/>
                <a:cs typeface="Arial" panose="020B0604020202020204" pitchFamily="34" charset="0"/>
              </a:rPr>
              <a:t>3.2 Debt Performance</a:t>
            </a:r>
          </a:p>
        </p:txBody>
      </p:sp>
      <p:pic>
        <p:nvPicPr>
          <p:cNvPr id="20" name="Imagen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61350" y="6117345"/>
            <a:ext cx="685803" cy="267963"/>
          </a:xfrm>
          <a:prstGeom prst="rect">
            <a:avLst/>
          </a:prstGeom>
        </p:spPr>
      </p:pic>
      <p:sp>
        <p:nvSpPr>
          <p:cNvPr id="14" name="3 Marcador de número de diapositiva">
            <a:extLst>
              <a:ext uri="{FF2B5EF4-FFF2-40B4-BE49-F238E27FC236}">
                <a16:creationId xmlns:a16="http://schemas.microsoft.com/office/drawing/2014/main" id="{3CA10A0A-49FB-4D27-841B-3CDFA0BCCC70}"/>
              </a:ext>
            </a:extLst>
          </p:cNvPr>
          <p:cNvSpPr txBox="1">
            <a:spLocks/>
          </p:cNvSpPr>
          <p:nvPr/>
        </p:nvSpPr>
        <p:spPr>
          <a:xfrm>
            <a:off x="9596534" y="6352108"/>
            <a:ext cx="2057400" cy="365125"/>
          </a:xfrm>
          <a:prstGeom prst="rect">
            <a:avLst/>
          </a:prstGeom>
        </p:spPr>
        <p:txBody>
          <a:bodyPr vert="horz" lIns="91440" tIns="45720" rIns="91440" bIns="45720" rtlCol="0" anchor="ctr"/>
          <a:lstStyle>
            <a:defPPr>
              <a:defRPr lang="en"/>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fld id="{CC774648-2F9F-394B-AE9C-6B3BC03789B8}" type="slidenum">
              <a:rPr/>
              <a:pPr/>
              <a:t>9</a:t>
            </a:fld>
            <a:endParaRPr lang="en"/>
          </a:p>
        </p:txBody>
      </p:sp>
      <p:pic>
        <p:nvPicPr>
          <p:cNvPr id="4" name="Picture 12" descr="Ready to Serve Organic White &amp; Red Quinoa">
            <a:extLst>
              <a:ext uri="{FF2B5EF4-FFF2-40B4-BE49-F238E27FC236}">
                <a16:creationId xmlns:a16="http://schemas.microsoft.com/office/drawing/2014/main" id="{89827969-80B5-E7B3-884F-4FEB8E90DF0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020617" y="5685017"/>
            <a:ext cx="1896539" cy="86465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011BBD7-7AFC-0A07-7476-0268AD115C5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78906" y="4865471"/>
            <a:ext cx="1286939" cy="1751329"/>
          </a:xfrm>
          <a:prstGeom prst="rect">
            <a:avLst/>
          </a:prstGeom>
        </p:spPr>
      </p:pic>
      <p:pic>
        <p:nvPicPr>
          <p:cNvPr id="7" name="Picture 2">
            <a:extLst>
              <a:ext uri="{FF2B5EF4-FFF2-40B4-BE49-F238E27FC236}">
                <a16:creationId xmlns:a16="http://schemas.microsoft.com/office/drawing/2014/main" id="{2B15CEFB-917A-1B00-348A-D2921736F6A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56298" y="5165685"/>
            <a:ext cx="850511" cy="148693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ady to Heat Yellow Rice">
            <a:extLst>
              <a:ext uri="{FF2B5EF4-FFF2-40B4-BE49-F238E27FC236}">
                <a16:creationId xmlns:a16="http://schemas.microsoft.com/office/drawing/2014/main" id="{5E1B9775-D3BF-74C0-A472-42B0D00D306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95370" y="5186433"/>
            <a:ext cx="1519264" cy="15192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inoa Vidasania SOS">
            <a:extLst>
              <a:ext uri="{FF2B5EF4-FFF2-40B4-BE49-F238E27FC236}">
                <a16:creationId xmlns:a16="http://schemas.microsoft.com/office/drawing/2014/main" id="{D08C4013-B2D4-8C2E-6C3F-0CD0F482453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99196" y="4979323"/>
            <a:ext cx="934497" cy="17379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D1F8FF17-9938-DEBA-5214-A7FEF50977EA}"/>
              </a:ext>
            </a:extLst>
          </p:cNvPr>
          <p:cNvGraphicFramePr>
            <a:graphicFrameLocks noGrp="1"/>
          </p:cNvGraphicFramePr>
          <p:nvPr>
            <p:extLst>
              <p:ext uri="{D42A27DB-BD31-4B8C-83A1-F6EECF244321}">
                <p14:modId xmlns:p14="http://schemas.microsoft.com/office/powerpoint/2010/main" val="2861252991"/>
              </p:ext>
            </p:extLst>
          </p:nvPr>
        </p:nvGraphicFramePr>
        <p:xfrm>
          <a:off x="2019300" y="2921643"/>
          <a:ext cx="8153400" cy="1423035"/>
        </p:xfrm>
        <a:graphic>
          <a:graphicData uri="http://schemas.openxmlformats.org/drawingml/2006/table">
            <a:tbl>
              <a:tblPr/>
              <a:tblGrid>
                <a:gridCol w="1663700">
                  <a:extLst>
                    <a:ext uri="{9D8B030D-6E8A-4147-A177-3AD203B41FA5}">
                      <a16:colId xmlns:a16="http://schemas.microsoft.com/office/drawing/2014/main" val="1369568176"/>
                    </a:ext>
                  </a:extLst>
                </a:gridCol>
                <a:gridCol w="800100">
                  <a:extLst>
                    <a:ext uri="{9D8B030D-6E8A-4147-A177-3AD203B41FA5}">
                      <a16:colId xmlns:a16="http://schemas.microsoft.com/office/drawing/2014/main" val="749023068"/>
                    </a:ext>
                  </a:extLst>
                </a:gridCol>
                <a:gridCol w="800100">
                  <a:extLst>
                    <a:ext uri="{9D8B030D-6E8A-4147-A177-3AD203B41FA5}">
                      <a16:colId xmlns:a16="http://schemas.microsoft.com/office/drawing/2014/main" val="3765133631"/>
                    </a:ext>
                  </a:extLst>
                </a:gridCol>
                <a:gridCol w="800100">
                  <a:extLst>
                    <a:ext uri="{9D8B030D-6E8A-4147-A177-3AD203B41FA5}">
                      <a16:colId xmlns:a16="http://schemas.microsoft.com/office/drawing/2014/main" val="4109814258"/>
                    </a:ext>
                  </a:extLst>
                </a:gridCol>
                <a:gridCol w="800100">
                  <a:extLst>
                    <a:ext uri="{9D8B030D-6E8A-4147-A177-3AD203B41FA5}">
                      <a16:colId xmlns:a16="http://schemas.microsoft.com/office/drawing/2014/main" val="3030194766"/>
                    </a:ext>
                  </a:extLst>
                </a:gridCol>
                <a:gridCol w="1181100">
                  <a:extLst>
                    <a:ext uri="{9D8B030D-6E8A-4147-A177-3AD203B41FA5}">
                      <a16:colId xmlns:a16="http://schemas.microsoft.com/office/drawing/2014/main" val="2683505245"/>
                    </a:ext>
                  </a:extLst>
                </a:gridCol>
                <a:gridCol w="800100">
                  <a:extLst>
                    <a:ext uri="{9D8B030D-6E8A-4147-A177-3AD203B41FA5}">
                      <a16:colId xmlns:a16="http://schemas.microsoft.com/office/drawing/2014/main" val="3346621244"/>
                    </a:ext>
                  </a:extLst>
                </a:gridCol>
                <a:gridCol w="1308100">
                  <a:extLst>
                    <a:ext uri="{9D8B030D-6E8A-4147-A177-3AD203B41FA5}">
                      <a16:colId xmlns:a16="http://schemas.microsoft.com/office/drawing/2014/main" val="3420476527"/>
                    </a:ext>
                  </a:extLst>
                </a:gridCol>
              </a:tblGrid>
              <a:tr h="316230">
                <a:tc>
                  <a:txBody>
                    <a:bodyPr/>
                    <a:lstStyle/>
                    <a:p>
                      <a:pPr algn="l" rtl="0" fontAlgn="b"/>
                      <a:r>
                        <a:rPr lang="es-ES" sz="1000" b="0" i="0" u="none" strike="noStrike">
                          <a:solidFill>
                            <a:srgbClr val="000000"/>
                          </a:solidFill>
                          <a:effectLst/>
                          <a:latin typeface="Tahoma" panose="020B0604030504040204" pitchFamily="34" charset="0"/>
                        </a:rPr>
                        <a:t>EUR Thous.</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ES" sz="1000" b="1" i="0" u="none" strike="noStrike">
                          <a:solidFill>
                            <a:srgbClr val="3724C2"/>
                          </a:solidFill>
                          <a:effectLst/>
                          <a:latin typeface="Tahoma" panose="020B0604030504040204" pitchFamily="34" charset="0"/>
                        </a:rPr>
                        <a:t>31-mar-23</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ES" sz="1000" b="1" i="0" u="none" strike="noStrike">
                          <a:solidFill>
                            <a:srgbClr val="3724C2"/>
                          </a:solidFill>
                          <a:effectLst/>
                          <a:latin typeface="Tahoma" panose="020B0604030504040204" pitchFamily="34" charset="0"/>
                        </a:rPr>
                        <a:t>31 Dec 23</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ES" sz="1000" b="1" i="0" u="none" strike="noStrike">
                          <a:solidFill>
                            <a:srgbClr val="3724C2"/>
                          </a:solidFill>
                          <a:effectLst/>
                          <a:latin typeface="Tahoma" panose="020B0604030504040204" pitchFamily="34" charset="0"/>
                        </a:rPr>
                        <a:t>31-mar-24</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ES" sz="1000" b="1" i="0" u="none" strike="noStrike">
                          <a:solidFill>
                            <a:srgbClr val="3724C2"/>
                          </a:solidFill>
                          <a:effectLst/>
                          <a:latin typeface="Tahoma" panose="020B0604030504040204" pitchFamily="34" charset="0"/>
                        </a:rPr>
                        <a:t>31 Dec 24</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b"/>
                      <a:r>
                        <a:rPr lang="es-ES" sz="1000" b="1" i="0" u="none" strike="noStrike">
                          <a:solidFill>
                            <a:srgbClr val="3724C2"/>
                          </a:solidFill>
                          <a:effectLst/>
                          <a:latin typeface="Tahoma" panose="020B0604030504040204" pitchFamily="34" charset="0"/>
                        </a:rPr>
                        <a:t>31-mar-25</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1" i="0" u="none" strike="noStrike">
                          <a:solidFill>
                            <a:srgbClr val="3724C2"/>
                          </a:solidFill>
                          <a:effectLst/>
                          <a:latin typeface="Tahoma" panose="020B0604030504040204" pitchFamily="34" charset="0"/>
                        </a:rPr>
                        <a:t>24/25</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1" i="0" u="none" strike="noStrike">
                          <a:solidFill>
                            <a:srgbClr val="3724C2"/>
                          </a:solidFill>
                          <a:effectLst/>
                          <a:latin typeface="Tahoma" panose="020B0604030504040204" pitchFamily="34" charset="0"/>
                        </a:rPr>
                        <a:t>CAGR 23/25</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536809"/>
                  </a:ext>
                </a:extLst>
              </a:tr>
              <a:tr h="158115">
                <a:tc>
                  <a:txBody>
                    <a:bodyPr/>
                    <a:lstStyle/>
                    <a:p>
                      <a:pPr algn="l" rtl="0" fontAlgn="b"/>
                      <a:r>
                        <a:rPr lang="es-ES" sz="1000" b="1" i="0" u="none" strike="noStrike">
                          <a:solidFill>
                            <a:srgbClr val="000000"/>
                          </a:solidFill>
                          <a:effectLst/>
                          <a:latin typeface="Tahoma" panose="020B0604030504040204" pitchFamily="34" charset="0"/>
                        </a:rPr>
                        <a:t>Net Debt</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743,912</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570,404</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507,015</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593,174</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599,303</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18.2%</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-10.2%</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18445166"/>
                  </a:ext>
                </a:extLst>
              </a:tr>
              <a:tr h="158115">
                <a:tc>
                  <a:txBody>
                    <a:bodyPr/>
                    <a:lstStyle/>
                    <a:p>
                      <a:pPr algn="l" rtl="0" fontAlgn="b"/>
                      <a:r>
                        <a:rPr lang="es-ES" sz="1000" b="1" i="0" u="none" strike="noStrike">
                          <a:solidFill>
                            <a:srgbClr val="000000"/>
                          </a:solidFill>
                          <a:effectLst/>
                          <a:latin typeface="Tahoma" panose="020B0604030504040204" pitchFamily="34" charset="0"/>
                        </a:rPr>
                        <a:t>Average net debt</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702,555</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831,747</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621,717</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529,868</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544,431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-12.4%</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-12.0%</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821756"/>
                  </a:ext>
                </a:extLst>
              </a:tr>
              <a:tr h="158115">
                <a:tc>
                  <a:txBody>
                    <a:bodyPr/>
                    <a:lstStyle/>
                    <a:p>
                      <a:pPr algn="l" rtl="0" fontAlgn="b"/>
                      <a:r>
                        <a:rPr lang="es-ES" sz="1000" b="1" i="0" u="none" strike="noStrike">
                          <a:solidFill>
                            <a:srgbClr val="000000"/>
                          </a:solidFill>
                          <a:effectLst/>
                          <a:latin typeface="Tahoma" panose="020B0604030504040204" pitchFamily="34" charset="0"/>
                        </a:rPr>
                        <a:t>Equity</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2,190,568</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2,185,159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2,268,969</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2,329,616</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2,329,998</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2.7%</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3.1%</a:t>
                      </a:r>
                    </a:p>
                  </a:txBody>
                  <a:tcPr marL="5443" marR="5443" marT="544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2158261"/>
                  </a:ext>
                </a:extLst>
              </a:tr>
              <a:tr h="158115">
                <a:tc>
                  <a:txBody>
                    <a:bodyPr/>
                    <a:lstStyle/>
                    <a:p>
                      <a:pPr algn="l" rtl="0" fontAlgn="b"/>
                      <a:r>
                        <a:rPr lang="es-ES" sz="1000" b="1" i="0" u="none" strike="noStrike">
                          <a:solidFill>
                            <a:srgbClr val="000000"/>
                          </a:solidFill>
                          <a:effectLst/>
                          <a:latin typeface="Tahoma" panose="020B0604030504040204" pitchFamily="34" charset="0"/>
                        </a:rPr>
                        <a:t>ND Leverage</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34.0%</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26.1%</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22.3%</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25.5%</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25.7%</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72014408"/>
                  </a:ext>
                </a:extLst>
              </a:tr>
              <a:tr h="158115">
                <a:tc>
                  <a:txBody>
                    <a:bodyPr/>
                    <a:lstStyle/>
                    <a:p>
                      <a:pPr algn="l" rtl="0" fontAlgn="b"/>
                      <a:r>
                        <a:rPr lang="es-ES" sz="1000" b="1" i="0" u="none" strike="noStrike">
                          <a:solidFill>
                            <a:srgbClr val="000000"/>
                          </a:solidFill>
                          <a:effectLst/>
                          <a:latin typeface="Tahoma" panose="020B0604030504040204" pitchFamily="34" charset="0"/>
                        </a:rPr>
                        <a:t>AND Leverage</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32.1%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38.1%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27.4%</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22.7%</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23.4%</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348444"/>
                  </a:ext>
                </a:extLst>
              </a:tr>
              <a:tr h="158115">
                <a:tc>
                  <a:txBody>
                    <a:bodyPr/>
                    <a:lstStyle/>
                    <a:p>
                      <a:pPr algn="l" rtl="0" fontAlgn="b"/>
                      <a:r>
                        <a:rPr lang="es-ES" sz="1000" b="1" i="0" u="none" strike="noStrike">
                          <a:solidFill>
                            <a:srgbClr val="000000"/>
                          </a:solidFill>
                          <a:effectLst/>
                          <a:latin typeface="Tahoma" panose="020B0604030504040204" pitchFamily="34" charset="0"/>
                        </a:rPr>
                        <a:t>x EBITDA-A (ND)</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1.5</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b"/>
                      <a:r>
                        <a:rPr lang="es-ES" sz="1000" b="0" i="0" u="none" strike="noStrike">
                          <a:solidFill>
                            <a:srgbClr val="000000"/>
                          </a:solidFill>
                          <a:effectLst/>
                          <a:latin typeface="Tahoma" panose="020B0604030504040204" pitchFamily="34" charset="0"/>
                        </a:rPr>
                        <a:t>1.4</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53956094"/>
                  </a:ext>
                </a:extLst>
              </a:tr>
              <a:tr h="158115">
                <a:tc>
                  <a:txBody>
                    <a:bodyPr/>
                    <a:lstStyle/>
                    <a:p>
                      <a:pPr algn="l" rtl="0" fontAlgn="b"/>
                      <a:r>
                        <a:rPr lang="es-ES" sz="1000" b="1" i="0" u="none" strike="noStrike">
                          <a:solidFill>
                            <a:srgbClr val="000000"/>
                          </a:solidFill>
                          <a:effectLst/>
                          <a:latin typeface="Tahoma" panose="020B0604030504040204" pitchFamily="34" charset="0"/>
                        </a:rPr>
                        <a:t>x EBITDA-A (AND)</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2.1</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1.3</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r>
                        <a:rPr lang="es-ES" sz="1000" b="0" i="0" u="none" strike="noStrike">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rtl="0" fontAlgn="b"/>
                      <a:r>
                        <a:rPr lang="es-ES" sz="1000" b="0" i="0" u="none" strike="noStrike" dirty="0">
                          <a:solidFill>
                            <a:srgbClr val="000000"/>
                          </a:solidFill>
                          <a:effectLst/>
                          <a:latin typeface="Tahoma" panose="020B0604030504040204" pitchFamily="34" charset="0"/>
                        </a:rPr>
                        <a:t> </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4648953"/>
                  </a:ext>
                </a:extLst>
              </a:tr>
            </a:tbl>
          </a:graphicData>
        </a:graphic>
      </p:graphicFrame>
    </p:spTree>
    <p:extLst>
      <p:ext uri="{BB962C8B-B14F-4D97-AF65-F5344CB8AC3E}">
        <p14:creationId xmlns:p14="http://schemas.microsoft.com/office/powerpoint/2010/main" val="211540862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C07720E51872A4382AE3A996236D2FA" ma:contentTypeVersion="16" ma:contentTypeDescription="Crear nuevo documento." ma:contentTypeScope="" ma:versionID="84e17f7539e22cbc923d35b722fca53b">
  <xsd:schema xmlns:xsd="http://www.w3.org/2001/XMLSchema" xmlns:xs="http://www.w3.org/2001/XMLSchema" xmlns:p="http://schemas.microsoft.com/office/2006/metadata/properties" xmlns:ns3="4e48ce2f-0aea-41a1-bc8b-7a437b85cefa" xmlns:ns4="14abc3fb-9de4-4c41-ba93-4185f881f5ca" targetNamespace="http://schemas.microsoft.com/office/2006/metadata/properties" ma:root="true" ma:fieldsID="1b480968e2f0c2f9aae5970fe80576bb" ns3:_="" ns4:_="">
    <xsd:import namespace="4e48ce2f-0aea-41a1-bc8b-7a437b85cefa"/>
    <xsd:import namespace="14abc3fb-9de4-4c41-ba93-4185f881f5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ObjectDetectorVersions" minOccurs="0"/>
                <xsd:element ref="ns3:MediaLengthInSeconds" minOccurs="0"/>
                <xsd:element ref="ns4:SharedWithUsers" minOccurs="0"/>
                <xsd:element ref="ns4:SharedWithDetails" minOccurs="0"/>
                <xsd:element ref="ns4:SharingHintHash"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48ce2f-0aea-41a1-bc8b-7a437b85ce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abc3fb-9de4-4c41-ba93-4185f881f5ca"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e48ce2f-0aea-41a1-bc8b-7a437b85cefa" xsi:nil="true"/>
  </documentManagement>
</p:properties>
</file>

<file path=customXml/itemProps1.xml><?xml version="1.0" encoding="utf-8"?>
<ds:datastoreItem xmlns:ds="http://schemas.openxmlformats.org/officeDocument/2006/customXml" ds:itemID="{05D9B1EA-A985-43C9-921A-CFF2303C86A5}">
  <ds:schemaRefs>
    <ds:schemaRef ds:uri="14abc3fb-9de4-4c41-ba93-4185f881f5ca"/>
    <ds:schemaRef ds:uri="4e48ce2f-0aea-41a1-bc8b-7a437b85ce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B73036-7874-4B5D-89C0-174F6BA2A8B8}">
  <ds:schemaRefs>
    <ds:schemaRef ds:uri="http://schemas.microsoft.com/sharepoint/v3/contenttype/forms"/>
  </ds:schemaRefs>
</ds:datastoreItem>
</file>

<file path=customXml/itemProps3.xml><?xml version="1.0" encoding="utf-8"?>
<ds:datastoreItem xmlns:ds="http://schemas.openxmlformats.org/officeDocument/2006/customXml" ds:itemID="{7DB0CD22-9D34-4703-94D0-8AFF516F93CE}">
  <ds:schemaRefs>
    <ds:schemaRef ds:uri="http://purl.org/dc/terms/"/>
    <ds:schemaRef ds:uri="http://schemas.microsoft.com/office/2006/documentManagement/types"/>
    <ds:schemaRef ds:uri="http://purl.org/dc/elements/1.1/"/>
    <ds:schemaRef ds:uri="http://schemas.microsoft.com/office/2006/metadata/properties"/>
    <ds:schemaRef ds:uri="4e48ce2f-0aea-41a1-bc8b-7a437b85cefa"/>
    <ds:schemaRef ds:uri="http://schemas.microsoft.com/office/infopath/2007/PartnerControls"/>
    <ds:schemaRef ds:uri="http://schemas.openxmlformats.org/package/2006/metadata/core-properties"/>
    <ds:schemaRef ds:uri="14abc3fb-9de4-4c41-ba93-4185f881f5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12419</TotalTime>
  <Words>2375</Words>
  <Application>Microsoft Office PowerPoint</Application>
  <PresentationFormat>Panorámica</PresentationFormat>
  <Paragraphs>387</Paragraphs>
  <Slides>13</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Arial Narrow</vt:lpstr>
      <vt:lpstr>BrowalliaUPC</vt:lpstr>
      <vt:lpstr>Calibri</vt:lpstr>
      <vt:lpstr>Calibri Light</vt:lpstr>
      <vt:lpstr>Franklin Gothic Demi Cond</vt:lpstr>
      <vt:lpstr>Franklin Gothic Medium Cond</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Paredes Gonzalez del Amo, Silvia</cp:lastModifiedBy>
  <cp:revision>20</cp:revision>
  <cp:lastPrinted>2024-10-21T14:11:07Z</cp:lastPrinted>
  <dcterms:created xsi:type="dcterms:W3CDTF">2022-07-15T11:26:30Z</dcterms:created>
  <dcterms:modified xsi:type="dcterms:W3CDTF">2025-04-29T12:46:38Z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0x010100AC07720E51872A4382AE3A996236D2FA</vt:lpwstr>
  </property>
</Properties>
</file>