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18"/>
  </p:notesMasterIdLst>
  <p:handoutMasterIdLst>
    <p:handoutMasterId r:id="rId19"/>
  </p:handoutMasterIdLst>
  <p:sldIdLst>
    <p:sldId id="377" r:id="rId5"/>
    <p:sldId id="385" r:id="rId6"/>
    <p:sldId id="384" r:id="rId7"/>
    <p:sldId id="361" r:id="rId8"/>
    <p:sldId id="380" r:id="rId9"/>
    <p:sldId id="359" r:id="rId10"/>
    <p:sldId id="374" r:id="rId11"/>
    <p:sldId id="368" r:id="rId12"/>
    <p:sldId id="329" r:id="rId13"/>
    <p:sldId id="343" r:id="rId14"/>
    <p:sldId id="386" r:id="rId15"/>
    <p:sldId id="369" r:id="rId16"/>
    <p:sldId id="33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equera Pardo, Ana Maria" initials="APAM" lastIdx="7" clrIdx="0"/>
  <p:cmAuthor id="2" name="de Luna Gonzalez, Manuel" initials="dLGM" lastIdx="1" clrIdx="1">
    <p:extLst>
      <p:ext uri="{19B8F6BF-5375-455C-9EA6-DF929625EA0E}">
        <p15:presenceInfo xmlns:p15="http://schemas.microsoft.com/office/powerpoint/2012/main" userId="S::manuel.deluna@ebrofoods.es::373a8d31-00ac-4bc7-98d0-9483b8149b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BBCFF"/>
    <a:srgbClr val="336699"/>
    <a:srgbClr val="C1D9D8"/>
    <a:srgbClr val="89B8CA"/>
    <a:srgbClr val="FCEBD1"/>
    <a:srgbClr val="DCB894"/>
    <a:srgbClr val="0099CC"/>
    <a:srgbClr val="FF8B8E"/>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Énfasi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Estilo claro 1 - Énfasi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Énfasi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660"/>
  </p:normalViewPr>
  <p:slideViewPr>
    <p:cSldViewPr snapToGrid="0">
      <p:cViewPr varScale="1">
        <p:scale>
          <a:sx n="64" d="100"/>
          <a:sy n="64" d="100"/>
        </p:scale>
        <p:origin x="78" y="16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3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imagen d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s-ES"/>
          </a:p>
        </p:txBody>
      </p:sp>
      <p:sp>
        <p:nvSpPr>
          <p:cNvPr id="5" name="Marcador de notas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063800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1</a:t>
            </a:fld>
            <a:endParaRPr lang="es-ES"/>
          </a:p>
        </p:txBody>
      </p:sp>
    </p:spTree>
    <p:extLst>
      <p:ext uri="{BB962C8B-B14F-4D97-AF65-F5344CB8AC3E}">
        <p14:creationId xmlns:p14="http://schemas.microsoft.com/office/powerpoint/2010/main" val="52283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00291C30-A802-4442-815C-8FDD45782225}" type="slidenum">
              <a:rPr lang="es-ES" smtClean="0"/>
              <a:pPr/>
              <a:t>10</a:t>
            </a:fld>
            <a:endParaRPr lang="es-ES"/>
          </a:p>
        </p:txBody>
      </p:sp>
    </p:spTree>
    <p:extLst>
      <p:ext uri="{BB962C8B-B14F-4D97-AF65-F5344CB8AC3E}">
        <p14:creationId xmlns:p14="http://schemas.microsoft.com/office/powerpoint/2010/main" val="254700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11</a:t>
            </a:fld>
            <a:endParaRPr lang="es-ES"/>
          </a:p>
        </p:txBody>
      </p:sp>
    </p:spTree>
    <p:extLst>
      <p:ext uri="{BB962C8B-B14F-4D97-AF65-F5344CB8AC3E}">
        <p14:creationId xmlns:p14="http://schemas.microsoft.com/office/powerpoint/2010/main" val="143096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12</a:t>
            </a:fld>
            <a:endParaRPr lang="es-ES"/>
          </a:p>
        </p:txBody>
      </p:sp>
    </p:spTree>
    <p:extLst>
      <p:ext uri="{BB962C8B-B14F-4D97-AF65-F5344CB8AC3E}">
        <p14:creationId xmlns:p14="http://schemas.microsoft.com/office/powerpoint/2010/main" val="397669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13</a:t>
            </a:fld>
            <a:endParaRPr lang="es-ES"/>
          </a:p>
        </p:txBody>
      </p:sp>
    </p:spTree>
    <p:extLst>
      <p:ext uri="{BB962C8B-B14F-4D97-AF65-F5344CB8AC3E}">
        <p14:creationId xmlns:p14="http://schemas.microsoft.com/office/powerpoint/2010/main" val="198583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57044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00291C30-A802-4442-815C-8FDD45782225}" type="slidenum">
              <a:rPr lang="es-ES" smtClean="0"/>
              <a:pPr/>
              <a:t>3</a:t>
            </a:fld>
            <a:endParaRPr lang="es-ES"/>
          </a:p>
        </p:txBody>
      </p:sp>
    </p:spTree>
    <p:extLst>
      <p:ext uri="{BB962C8B-B14F-4D97-AF65-F5344CB8AC3E}">
        <p14:creationId xmlns:p14="http://schemas.microsoft.com/office/powerpoint/2010/main" val="92138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4</a:t>
            </a:fld>
            <a:endParaRPr lang="es-ES"/>
          </a:p>
        </p:txBody>
      </p:sp>
    </p:spTree>
    <p:extLst>
      <p:ext uri="{BB962C8B-B14F-4D97-AF65-F5344CB8AC3E}">
        <p14:creationId xmlns:p14="http://schemas.microsoft.com/office/powerpoint/2010/main" val="159608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5</a:t>
            </a:fld>
            <a:endParaRPr lang="es-ES"/>
          </a:p>
        </p:txBody>
      </p:sp>
    </p:spTree>
    <p:extLst>
      <p:ext uri="{BB962C8B-B14F-4D97-AF65-F5344CB8AC3E}">
        <p14:creationId xmlns:p14="http://schemas.microsoft.com/office/powerpoint/2010/main" val="185251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b="0"/>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6</a:t>
            </a:fld>
            <a:endParaRPr lang="es-ES"/>
          </a:p>
        </p:txBody>
      </p:sp>
    </p:spTree>
    <p:extLst>
      <p:ext uri="{BB962C8B-B14F-4D97-AF65-F5344CB8AC3E}">
        <p14:creationId xmlns:p14="http://schemas.microsoft.com/office/powerpoint/2010/main" val="183497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b="0"/>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7</a:t>
            </a:fld>
            <a:endParaRPr lang="es-ES"/>
          </a:p>
        </p:txBody>
      </p:sp>
    </p:spTree>
    <p:extLst>
      <p:ext uri="{BB962C8B-B14F-4D97-AF65-F5344CB8AC3E}">
        <p14:creationId xmlns:p14="http://schemas.microsoft.com/office/powerpoint/2010/main" val="351288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8</a:t>
            </a:fld>
            <a:endParaRPr lang="es-ES"/>
          </a:p>
        </p:txBody>
      </p:sp>
    </p:spTree>
    <p:extLst>
      <p:ext uri="{BB962C8B-B14F-4D97-AF65-F5344CB8AC3E}">
        <p14:creationId xmlns:p14="http://schemas.microsoft.com/office/powerpoint/2010/main" val="43648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fld id="{6421D33F-7FFD-1F4F-AEBB-5971F071C575}" type="slidenum">
              <a:rPr lang="es-ES" smtClean="0"/>
              <a:pPr/>
              <a:t>9</a:t>
            </a:fld>
            <a:endParaRPr lang="es-ES"/>
          </a:p>
        </p:txBody>
      </p:sp>
    </p:spTree>
    <p:extLst>
      <p:ext uri="{BB962C8B-B14F-4D97-AF65-F5344CB8AC3E}">
        <p14:creationId xmlns:p14="http://schemas.microsoft.com/office/powerpoint/2010/main" val="378426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547C1865-A13F-4E28-9FEC-AB3F96C2E257}" type="datetime1">
              <a:rPr lang="es-ES" smtClean="0"/>
              <a:pPr/>
              <a:t>30/04/2025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187629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80821F6-AA09-415A-8BEE-24A79E598799}" type="datetime1">
              <a:rPr lang="es-ES" smtClean="0"/>
              <a:pPr/>
              <a:t>30/04/2025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15597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979572B-966E-4C89-9894-DCC97227063D}" type="datetime1">
              <a:rPr lang="es-ES" smtClean="0"/>
              <a:pPr/>
              <a:t>30/04/2025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342758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252B5F1-7722-41E7-A5D7-CFB2E6D2936B}" type="datetime1">
              <a:rPr lang="es-ES" smtClean="0"/>
              <a:pPr/>
              <a:t>30/04/2025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cxnSp>
        <p:nvCxnSpPr>
          <p:cNvPr id="7" name="Conector recto 6">
            <a:extLst>
              <a:ext uri="{FF2B5EF4-FFF2-40B4-BE49-F238E27FC236}">
                <a16:creationId xmlns:a16="http://schemas.microsoft.com/office/drawing/2014/main" id="{FF23F1D5-E138-2D55-B2E4-44229CEEF101}"/>
              </a:ext>
            </a:extLst>
          </p:cNvPr>
          <p:cNvCxnSpPr/>
          <p:nvPr userDrawn="1"/>
        </p:nvCxnSpPr>
        <p:spPr>
          <a:xfrm>
            <a:off x="1046886" y="737833"/>
            <a:ext cx="10513743"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8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52BD7FD-A758-4678-9899-409840452133}" type="datetime1">
              <a:rPr lang="es-ES" smtClean="0"/>
              <a:pPr/>
              <a:t>30/04/2025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63874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388A8F8B-11EF-4076-90FC-BE133650D96B}" type="datetime1">
              <a:rPr lang="es-ES" smtClean="0"/>
              <a:pPr/>
              <a:t>30/04/2025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75063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EA3F6F6-AC06-4932-A1E5-E46BC394822E}" type="datetime1">
              <a:rPr lang="es-ES" smtClean="0"/>
              <a:pPr/>
              <a:t>30/04/2025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49067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85A882E-D6CF-49DC-9576-45E6A02AB8EE}" type="datetime1">
              <a:rPr lang="es-ES" smtClean="0"/>
              <a:pPr/>
              <a:t>30/04/2025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5699971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cxnSp>
        <p:nvCxnSpPr>
          <p:cNvPr id="5" name="Conector recto 4">
            <a:extLst>
              <a:ext uri="{FF2B5EF4-FFF2-40B4-BE49-F238E27FC236}">
                <a16:creationId xmlns:a16="http://schemas.microsoft.com/office/drawing/2014/main" id="{4479254C-0801-4756-2E26-57D101F835DF}"/>
              </a:ext>
            </a:extLst>
          </p:cNvPr>
          <p:cNvCxnSpPr/>
          <p:nvPr userDrawn="1"/>
        </p:nvCxnSpPr>
        <p:spPr>
          <a:xfrm>
            <a:off x="1046886" y="737833"/>
            <a:ext cx="10513743"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9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4819BF8-24AA-4797-B4A1-D923D2E71886}" type="datetime1">
              <a:rPr lang="es-ES" smtClean="0"/>
              <a:pPr/>
              <a:t>30/04/2025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32860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6A6F93-0042-4B95-A16D-3ADD46E9CD40}" type="datetime1">
              <a:rPr lang="es-ES" smtClean="0"/>
              <a:pPr/>
              <a:t>30/04/2025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37101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A882E-D6CF-49DC-9576-45E6A02AB8EE}" type="datetime1">
              <a:rPr lang="es-ES" smtClean="0"/>
              <a:pPr/>
              <a:t>30/04/2025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74648-2F9F-394B-AE9C-6B3BC03789B8}" type="slidenum">
              <a:rPr lang="es-ES" smtClean="0"/>
              <a:pPr/>
              <a:t>‹Nº›</a:t>
            </a:fld>
            <a:endParaRPr lang="es-ES"/>
          </a:p>
        </p:txBody>
      </p:sp>
    </p:spTree>
    <p:extLst>
      <p:ext uri="{BB962C8B-B14F-4D97-AF65-F5344CB8AC3E}">
        <p14:creationId xmlns:p14="http://schemas.microsoft.com/office/powerpoint/2010/main" val="39254920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hyperlink" Target="http://www.ebrofood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1.emf"/><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emf"/><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8.png"/><Relationship Id="rId10" Type="http://schemas.openxmlformats.org/officeDocument/2006/relationships/image" Target="../media/image30.jpeg"/><Relationship Id="rId4" Type="http://schemas.openxmlformats.org/officeDocument/2006/relationships/image" Target="../media/image9.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1.emf"/><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pn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emf"/><Relationship Id="rId10" Type="http://schemas.openxmlformats.org/officeDocument/2006/relationships/image" Target="../media/image42.jpeg"/><Relationship Id="rId4" Type="http://schemas.openxmlformats.org/officeDocument/2006/relationships/image" Target="../media/image9.png"/><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7">
            <a:extLst>
              <a:ext uri="{FF2B5EF4-FFF2-40B4-BE49-F238E27FC236}">
                <a16:creationId xmlns:a16="http://schemas.microsoft.com/office/drawing/2014/main" id="{DCD3195B-08F1-4FC0-A870-63A3DB054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186" y="429435"/>
            <a:ext cx="1503283" cy="587376"/>
          </a:xfrm>
          <a:prstGeom prst="rect">
            <a:avLst/>
          </a:prstGeom>
        </p:spPr>
      </p:pic>
      <p:sp>
        <p:nvSpPr>
          <p:cNvPr id="4" name="Rectángulo 3">
            <a:extLst>
              <a:ext uri="{FF2B5EF4-FFF2-40B4-BE49-F238E27FC236}">
                <a16:creationId xmlns:a16="http://schemas.microsoft.com/office/drawing/2014/main" id="{D58F13CE-8BC4-561D-0AB7-756B22DC6803}"/>
              </a:ext>
            </a:extLst>
          </p:cNvPr>
          <p:cNvSpPr/>
          <p:nvPr/>
        </p:nvSpPr>
        <p:spPr>
          <a:xfrm>
            <a:off x="4463115" y="16721"/>
            <a:ext cx="2911149" cy="120819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6949211F-843E-36F7-13CF-066FA88788AF}"/>
              </a:ext>
            </a:extLst>
          </p:cNvPr>
          <p:cNvSpPr/>
          <p:nvPr/>
        </p:nvSpPr>
        <p:spPr>
          <a:xfrm>
            <a:off x="3847325" y="2547257"/>
            <a:ext cx="746435" cy="3041780"/>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89B8CA"/>
              </a:solidFill>
            </a:endParaRPr>
          </a:p>
        </p:txBody>
      </p:sp>
      <p:sp>
        <p:nvSpPr>
          <p:cNvPr id="6" name="Rectángulo 5">
            <a:extLst>
              <a:ext uri="{FF2B5EF4-FFF2-40B4-BE49-F238E27FC236}">
                <a16:creationId xmlns:a16="http://schemas.microsoft.com/office/drawing/2014/main" id="{9EE520EF-9166-9744-CC18-555ADDF3BC46}"/>
              </a:ext>
            </a:extLst>
          </p:cNvPr>
          <p:cNvSpPr/>
          <p:nvPr/>
        </p:nvSpPr>
        <p:spPr>
          <a:xfrm rot="5400000">
            <a:off x="7889808" y="3575962"/>
            <a:ext cx="6134879" cy="429201"/>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3">
                  <a:lumMod val="40000"/>
                  <a:lumOff val="60000"/>
                </a:schemeClr>
              </a:solidFill>
            </a:endParaRPr>
          </a:p>
        </p:txBody>
      </p:sp>
      <p:sp>
        <p:nvSpPr>
          <p:cNvPr id="7" name="Rectángulo 6">
            <a:extLst>
              <a:ext uri="{FF2B5EF4-FFF2-40B4-BE49-F238E27FC236}">
                <a16:creationId xmlns:a16="http://schemas.microsoft.com/office/drawing/2014/main" id="{449FA03B-3269-BF94-12C8-C6F1BD893124}"/>
              </a:ext>
            </a:extLst>
          </p:cNvPr>
          <p:cNvSpPr/>
          <p:nvPr/>
        </p:nvSpPr>
        <p:spPr>
          <a:xfrm rot="5400000">
            <a:off x="9240422" y="1332338"/>
            <a:ext cx="2705878" cy="74645"/>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3">
                  <a:lumMod val="40000"/>
                  <a:lumOff val="60000"/>
                </a:schemeClr>
              </a:solidFill>
            </a:endParaRPr>
          </a:p>
        </p:txBody>
      </p:sp>
      <p:sp>
        <p:nvSpPr>
          <p:cNvPr id="21" name="Título 1">
            <a:extLst>
              <a:ext uri="{FF2B5EF4-FFF2-40B4-BE49-F238E27FC236}">
                <a16:creationId xmlns:a16="http://schemas.microsoft.com/office/drawing/2014/main" id="{CCA8ECAC-2DEB-3CCF-A054-0F237EBF9CC8}"/>
              </a:ext>
            </a:extLst>
          </p:cNvPr>
          <p:cNvSpPr txBox="1">
            <a:spLocks/>
          </p:cNvSpPr>
          <p:nvPr/>
        </p:nvSpPr>
        <p:spPr>
          <a:xfrm>
            <a:off x="143071" y="1051448"/>
            <a:ext cx="3918857" cy="587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000" b="1" dirty="0">
                <a:solidFill>
                  <a:srgbClr val="336699"/>
                </a:solidFill>
                <a:ea typeface="+mn-ea"/>
                <a:cs typeface="+mn-cs"/>
              </a:rPr>
              <a:t>RESULTADOS 1T2025 </a:t>
            </a:r>
          </a:p>
        </p:txBody>
      </p:sp>
      <p:pic>
        <p:nvPicPr>
          <p:cNvPr id="9" name="Imagen 8">
            <a:extLst>
              <a:ext uri="{FF2B5EF4-FFF2-40B4-BE49-F238E27FC236}">
                <a16:creationId xmlns:a16="http://schemas.microsoft.com/office/drawing/2014/main" id="{2CFF3AA0-87B3-C8E8-3926-CEDB9EEB3DF6}"/>
              </a:ext>
            </a:extLst>
          </p:cNvPr>
          <p:cNvPicPr>
            <a:picLocks noChangeAspect="1"/>
          </p:cNvPicPr>
          <p:nvPr/>
        </p:nvPicPr>
        <p:blipFill rotWithShape="1">
          <a:blip r:embed="rId4"/>
          <a:srcRect l="6943" t="4341" r="1213"/>
          <a:stretch/>
        </p:blipFill>
        <p:spPr>
          <a:xfrm>
            <a:off x="4698058" y="-1"/>
            <a:ext cx="5752227" cy="6859941"/>
          </a:xfrm>
          <a:prstGeom prst="rect">
            <a:avLst/>
          </a:prstGeom>
        </p:spPr>
      </p:pic>
    </p:spTree>
    <p:extLst>
      <p:ext uri="{BB962C8B-B14F-4D97-AF65-F5344CB8AC3E}">
        <p14:creationId xmlns:p14="http://schemas.microsoft.com/office/powerpoint/2010/main" val="413225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E62BAF5C-13AB-4D88-8C28-FB655F4F50FE}"/>
              </a:ext>
            </a:extLst>
          </p:cNvPr>
          <p:cNvSpPr txBox="1">
            <a:spLocks/>
          </p:cNvSpPr>
          <p:nvPr/>
        </p:nvSpPr>
        <p:spPr>
          <a:xfrm>
            <a:off x="739239" y="681444"/>
            <a:ext cx="10858711" cy="5425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a:buClr>
                <a:schemeClr val="bg2"/>
              </a:buClr>
              <a:buBlip>
                <a:blip r:embed="rId3"/>
              </a:buBlip>
            </a:pPr>
            <a:endParaRPr lang="es-ES" sz="1200" dirty="0">
              <a:latin typeface="Tahoma" pitchFamily="34" charset="0"/>
            </a:endParaRPr>
          </a:p>
          <a:p>
            <a:pPr marL="363538" lvl="0"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Volvemos a crecer en EBITDA-A durante este primer trimestre del ejercicio 2025, mejorando el resultado récord del 1T24.</a:t>
            </a:r>
          </a:p>
          <a:p>
            <a:pPr marL="192088" indent="0" algn="just">
              <a:buClr>
                <a:schemeClr val="bg2"/>
              </a:buClr>
              <a:buNone/>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Con las fuertes lluvias en España, se mitigan los riesgos por la sequía y se va a poder sembrar el 100% de la superficie en España.</a:t>
            </a:r>
          </a:p>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Las importantes inversiones en productos microondas, arroz </a:t>
            </a:r>
            <a:r>
              <a:rPr lang="es-ES" sz="1200" dirty="0" err="1">
                <a:latin typeface="Tahoma" pitchFamily="34" charset="0"/>
              </a:rPr>
              <a:t>instant</a:t>
            </a:r>
            <a:r>
              <a:rPr lang="es-ES" sz="1200" dirty="0">
                <a:latin typeface="Tahoma" pitchFamily="34" charset="0"/>
              </a:rPr>
              <a:t>, pasta fresca y gnocchi que realizamos en los años anteriores empiezan a dar sus frutos, permitiendo un buen crecimiento y mejora de la rentabilidad. </a:t>
            </a:r>
          </a:p>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Estamos muy satisfechos con el comportamiento de nuestras marcas, que mejoran posiciones en la mayoría de los mercados, destacando los crecimientos en las categorías de mayor valor añadido.</a:t>
            </a:r>
          </a:p>
          <a:p>
            <a:pPr marL="363538" indent="-171450" algn="just">
              <a:buClr>
                <a:schemeClr val="bg2"/>
              </a:buClr>
              <a:buBlip>
                <a:blip r:embed="rId3"/>
              </a:buBlip>
            </a:pPr>
            <a:endParaRPr lang="es-ES" sz="1200" dirty="0">
              <a:latin typeface="Tahoma" pitchFamily="34" charset="0"/>
            </a:endParaRPr>
          </a:p>
          <a:p>
            <a:pPr marL="192088" indent="0" algn="just">
              <a:buClr>
                <a:schemeClr val="bg2"/>
              </a:buClr>
              <a:buNone/>
            </a:pPr>
            <a:endParaRPr lang="es-ES" sz="1200" dirty="0">
              <a:latin typeface="Tahoma" pitchFamily="34" charset="0"/>
            </a:endParaRPr>
          </a:p>
        </p:txBody>
      </p:sp>
      <p:sp>
        <p:nvSpPr>
          <p:cNvPr id="11" name="Rectángulo 10">
            <a:extLst>
              <a:ext uri="{FF2B5EF4-FFF2-40B4-BE49-F238E27FC236}">
                <a16:creationId xmlns:a16="http://schemas.microsoft.com/office/drawing/2014/main" id="{C95A277B-0FB8-4386-BEE3-754726A4699A}"/>
              </a:ext>
            </a:extLst>
          </p:cNvPr>
          <p:cNvSpPr/>
          <p:nvPr/>
        </p:nvSpPr>
        <p:spPr>
          <a:xfrm>
            <a:off x="972241" y="241200"/>
            <a:ext cx="4556563" cy="523220"/>
          </a:xfrm>
          <a:prstGeom prst="rect">
            <a:avLst/>
          </a:prstGeom>
        </p:spPr>
        <p:txBody>
          <a:bodyPr wrap="square">
            <a:spAutoFit/>
          </a:bodyPr>
          <a:lstStyle/>
          <a:p>
            <a:r>
              <a:rPr lang="es-ES" sz="2800">
                <a:solidFill>
                  <a:srgbClr val="336699"/>
                </a:solidFill>
                <a:latin typeface="Franklin Gothic Medium Cond" panose="020B0606030402020204" pitchFamily="34" charset="0"/>
                <a:cs typeface="Arial" panose="020B0604020202020204" pitchFamily="34" charset="0"/>
              </a:rPr>
              <a:t>4. Conclusión</a:t>
            </a:r>
          </a:p>
        </p:txBody>
      </p:sp>
      <p:pic>
        <p:nvPicPr>
          <p:cNvPr id="10" name="Imagen 17">
            <a:extLst>
              <a:ext uri="{FF2B5EF4-FFF2-40B4-BE49-F238E27FC236}">
                <a16:creationId xmlns:a16="http://schemas.microsoft.com/office/drawing/2014/main" id="{F63610AF-0B6F-4473-9F3E-2BFBFD65B8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6958" y="6007495"/>
            <a:ext cx="685803" cy="267963"/>
          </a:xfrm>
          <a:prstGeom prst="rect">
            <a:avLst/>
          </a:prstGeom>
        </p:spPr>
      </p:pic>
      <p:sp>
        <p:nvSpPr>
          <p:cNvPr id="12" name="3 Marcador de número de diapositiva">
            <a:extLst>
              <a:ext uri="{FF2B5EF4-FFF2-40B4-BE49-F238E27FC236}">
                <a16:creationId xmlns:a16="http://schemas.microsoft.com/office/drawing/2014/main" id="{CDC1F0C0-B568-4F2F-92C8-978D15EF8B9D}"/>
              </a:ext>
            </a:extLst>
          </p:cNvPr>
          <p:cNvSpPr txBox="1">
            <a:spLocks/>
          </p:cNvSpPr>
          <p:nvPr/>
        </p:nvSpPr>
        <p:spPr>
          <a:xfrm>
            <a:off x="9460677" y="625679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10</a:t>
            </a:fld>
            <a:endParaRPr lang="es-ES"/>
          </a:p>
        </p:txBody>
      </p:sp>
      <p:pic>
        <p:nvPicPr>
          <p:cNvPr id="5" name="Imagen 4">
            <a:extLst>
              <a:ext uri="{FF2B5EF4-FFF2-40B4-BE49-F238E27FC236}">
                <a16:creationId xmlns:a16="http://schemas.microsoft.com/office/drawing/2014/main" id="{19E1A458-0761-2D2E-A435-546D26F8A2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2504" y="3328203"/>
            <a:ext cx="3414070" cy="2928593"/>
          </a:xfrm>
          <a:prstGeom prst="rect">
            <a:avLst/>
          </a:prstGeom>
        </p:spPr>
      </p:pic>
    </p:spTree>
    <p:extLst>
      <p:ext uri="{BB962C8B-B14F-4D97-AF65-F5344CB8AC3E}">
        <p14:creationId xmlns:p14="http://schemas.microsoft.com/office/powerpoint/2010/main" val="42767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0287BA77-8794-4940-A83C-85D9F64F94CF}"/>
              </a:ext>
            </a:extLst>
          </p:cNvPr>
          <p:cNvSpPr txBox="1">
            <a:spLocks/>
          </p:cNvSpPr>
          <p:nvPr/>
        </p:nvSpPr>
        <p:spPr>
          <a:xfrm>
            <a:off x="776564" y="720000"/>
            <a:ext cx="10480512" cy="5425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ea typeface="Tahoma" pitchFamily="34" charset="0"/>
                <a:cs typeface="Tahoma" pitchFamily="34" charset="0"/>
              </a:rPr>
              <a:t>En el año 2025 Ebro continúa con su compromiso de transparencia y comunicación y así adelantamos nuestro Calendario Corporativo para el ejercicio:</a:t>
            </a:r>
          </a:p>
        </p:txBody>
      </p:sp>
      <p:pic>
        <p:nvPicPr>
          <p:cNvPr id="23" name="Imagen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2101" y="6145780"/>
            <a:ext cx="685803" cy="267963"/>
          </a:xfrm>
          <a:prstGeom prst="rect">
            <a:avLst/>
          </a:prstGeom>
        </p:spPr>
      </p:pic>
      <p:sp>
        <p:nvSpPr>
          <p:cNvPr id="2" name="Marcador de número de diapositiva 1">
            <a:extLst>
              <a:ext uri="{FF2B5EF4-FFF2-40B4-BE49-F238E27FC236}">
                <a16:creationId xmlns:a16="http://schemas.microsoft.com/office/drawing/2014/main" id="{99C7FF29-75A4-40EF-AC53-3B230246C374}"/>
              </a:ext>
            </a:extLst>
          </p:cNvPr>
          <p:cNvSpPr>
            <a:spLocks noGrp="1"/>
          </p:cNvSpPr>
          <p:nvPr>
            <p:ph type="sldNum" sz="quarter" idx="12"/>
          </p:nvPr>
        </p:nvSpPr>
        <p:spPr>
          <a:xfrm>
            <a:off x="9325558" y="6330026"/>
            <a:ext cx="2057400" cy="365125"/>
          </a:xfrm>
        </p:spPr>
        <p:txBody>
          <a:bodyPr/>
          <a:lstStyle/>
          <a:p>
            <a:fld id="{CC774648-2F9F-394B-AE9C-6B3BC03789B8}" type="slidenum">
              <a:rPr lang="es-ES" smtClean="0"/>
              <a:pPr/>
              <a:t>11</a:t>
            </a:fld>
            <a:endParaRPr lang="es-ES"/>
          </a:p>
        </p:txBody>
      </p:sp>
      <p:sp>
        <p:nvSpPr>
          <p:cNvPr id="11" name="Rectángulo 10">
            <a:extLst>
              <a:ext uri="{FF2B5EF4-FFF2-40B4-BE49-F238E27FC236}">
                <a16:creationId xmlns:a16="http://schemas.microsoft.com/office/drawing/2014/main" id="{9A20E871-E2BE-4207-A3AE-948787219258}"/>
              </a:ext>
            </a:extLst>
          </p:cNvPr>
          <p:cNvSpPr/>
          <p:nvPr/>
        </p:nvSpPr>
        <p:spPr>
          <a:xfrm>
            <a:off x="934924" y="241200"/>
            <a:ext cx="4556563" cy="523220"/>
          </a:xfrm>
          <a:prstGeom prst="rect">
            <a:avLst/>
          </a:prstGeom>
        </p:spPr>
        <p:txBody>
          <a:bodyPr wrap="square">
            <a:spAutoFit/>
          </a:bodyPr>
          <a:lstStyle/>
          <a:p>
            <a:r>
              <a:rPr lang="es-ES" sz="2800">
                <a:solidFill>
                  <a:srgbClr val="336699"/>
                </a:solidFill>
                <a:latin typeface="Franklin Gothic Medium Cond" panose="020B0606030402020204" pitchFamily="34" charset="0"/>
                <a:cs typeface="Arial" panose="020B0604020202020204" pitchFamily="34" charset="0"/>
              </a:rPr>
              <a:t>5. Calendario Corporativo</a:t>
            </a:r>
          </a:p>
        </p:txBody>
      </p:sp>
      <p:graphicFrame>
        <p:nvGraphicFramePr>
          <p:cNvPr id="3" name="15 Tabla">
            <a:extLst>
              <a:ext uri="{FF2B5EF4-FFF2-40B4-BE49-F238E27FC236}">
                <a16:creationId xmlns:a16="http://schemas.microsoft.com/office/drawing/2014/main" id="{430C4E94-E7DB-1FB7-E42A-816E7B145A4B}"/>
              </a:ext>
            </a:extLst>
          </p:cNvPr>
          <p:cNvGraphicFramePr>
            <a:graphicFrameLocks noGrp="1"/>
          </p:cNvGraphicFramePr>
          <p:nvPr/>
        </p:nvGraphicFramePr>
        <p:xfrm>
          <a:off x="2556889" y="1604911"/>
          <a:ext cx="7030065" cy="2767884"/>
        </p:xfrm>
        <a:graphic>
          <a:graphicData uri="http://schemas.openxmlformats.org/drawingml/2006/table">
            <a:tbl>
              <a:tblPr firstRow="1" bandRow="1">
                <a:tableStyleId>{D27102A9-8310-4765-A935-A1911B00CA55}</a:tableStyleId>
              </a:tblPr>
              <a:tblGrid>
                <a:gridCol w="2010819">
                  <a:extLst>
                    <a:ext uri="{9D8B030D-6E8A-4147-A177-3AD203B41FA5}">
                      <a16:colId xmlns:a16="http://schemas.microsoft.com/office/drawing/2014/main" val="20000"/>
                    </a:ext>
                  </a:extLst>
                </a:gridCol>
                <a:gridCol w="5019246">
                  <a:extLst>
                    <a:ext uri="{9D8B030D-6E8A-4147-A177-3AD203B41FA5}">
                      <a16:colId xmlns:a16="http://schemas.microsoft.com/office/drawing/2014/main" val="20001"/>
                    </a:ext>
                  </a:extLst>
                </a:gridCol>
              </a:tblGrid>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b="0" dirty="0"/>
                        <a:t>25 de febrero</a:t>
                      </a:r>
                      <a:endParaRPr lang="es-ES" sz="1200" b="0" dirty="0">
                        <a:solidFill>
                          <a:schemeClr val="tx1"/>
                        </a:solidFill>
                        <a:latin typeface="Arial Narrow" panose="020B0606020202030204" pitchFamily="34" charset="0"/>
                        <a:ea typeface="ＭＳ Ｐゴシック" pitchFamily="68" charset="-128"/>
                      </a:endParaRPr>
                    </a:p>
                  </a:txBody>
                  <a:tcPr marL="80533" marR="80533" marT="40267" marB="40267" anchor="ctr">
                    <a:lnB w="12700" cmpd="sng">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0" dirty="0"/>
                        <a:t>Presentación resultados cierre 2024</a:t>
                      </a:r>
                      <a:endParaRPr lang="es-ES" sz="1200" b="0" dirty="0">
                        <a:solidFill>
                          <a:schemeClr val="tx1"/>
                        </a:solidFill>
                        <a:latin typeface="Arial Narrow" panose="020B0606020202030204" pitchFamily="34" charset="0"/>
                        <a:ea typeface="ＭＳ Ｐゴシック" pitchFamily="68" charset="-128"/>
                      </a:endParaRPr>
                    </a:p>
                  </a:txBody>
                  <a:tcPr marL="80533" marR="80533" marT="40267" marB="40267" anchor="ctr">
                    <a:lnB w="12700" cmpd="sng">
                      <a:noFill/>
                    </a:lnB>
                  </a:tcPr>
                </a:tc>
                <a:extLst>
                  <a:ext uri="{0D108BD9-81ED-4DB2-BD59-A6C34878D82A}">
                    <a16:rowId xmlns:a16="http://schemas.microsoft.com/office/drawing/2014/main" val="10000"/>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dirty="0"/>
                        <a:t>1 de abril</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Pago cuatrimestral de dividendo ordinario (0,23 EUR/</a:t>
                      </a:r>
                      <a:r>
                        <a:rPr lang="es-ES" sz="1200" dirty="0" err="1"/>
                        <a:t>acc</a:t>
                      </a:r>
                      <a:r>
                        <a:rPr lang="es-ES" sz="1200" dirty="0"/>
                        <a:t>)</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dirty="0"/>
                        <a:t>30 de abril</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lnT w="12700" cap="flat" cmpd="sng" algn="ctr">
                      <a:no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Presentación resultados 1er trimestre 2025</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dirty="0"/>
                        <a:t>30 de junio</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Pago cuatrimestral de dividendo ordinario (0,23 EUR/</a:t>
                      </a:r>
                      <a:r>
                        <a:rPr lang="es-ES" sz="1200" dirty="0" err="1"/>
                        <a:t>acc</a:t>
                      </a:r>
                      <a:r>
                        <a:rPr lang="es-ES" sz="1200" dirty="0"/>
                        <a:t>) </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3"/>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dirty="0"/>
                        <a:t>29 de julio </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Presentación de resultados del 1er semestre 2025</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4"/>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dirty="0"/>
                        <a:t>1 de octubre</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a:t>Pago cuatrimestral de dividendo ordinario (0,23 EUR/</a:t>
                      </a:r>
                      <a:r>
                        <a:rPr lang="es-ES" sz="1200" dirty="0" err="1"/>
                        <a:t>acc</a:t>
                      </a:r>
                      <a:r>
                        <a:rPr lang="es-ES" sz="1200" dirty="0"/>
                        <a:t>) </a:t>
                      </a:r>
                      <a:endParaRPr lang="es-ES"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5"/>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sz="1200" b="0" dirty="0"/>
                        <a:t>29 de octubre</a:t>
                      </a:r>
                      <a:endParaRPr lang="es-ES" sz="1200" b="0"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0" dirty="0"/>
                        <a:t>Presentación resultados 9M25</a:t>
                      </a:r>
                      <a:endParaRPr lang="es-ES" sz="1200" b="0"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6"/>
                  </a:ext>
                </a:extLst>
              </a:tr>
            </a:tbl>
          </a:graphicData>
        </a:graphic>
      </p:graphicFrame>
      <p:pic>
        <p:nvPicPr>
          <p:cNvPr id="9" name="Picture 2" descr="http://www.mywalkthrou.com/wp-content/uploads/2013/05/green-check-mark.png">
            <a:extLst>
              <a:ext uri="{FF2B5EF4-FFF2-40B4-BE49-F238E27FC236}">
                <a16:creationId xmlns:a16="http://schemas.microsoft.com/office/drawing/2014/main" id="{52BAD523-0455-409C-A04D-3DAFA9B1CF9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16352" y="1635452"/>
            <a:ext cx="243915" cy="27844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64EC1B83-B06B-B6DA-89A0-7D8517FA4E75}"/>
              </a:ext>
            </a:extLst>
          </p:cNvPr>
          <p:cNvGrpSpPr/>
          <p:nvPr/>
        </p:nvGrpSpPr>
        <p:grpSpPr>
          <a:xfrm>
            <a:off x="3135083" y="4385389"/>
            <a:ext cx="2708980" cy="2387090"/>
            <a:chOff x="1042219" y="4414842"/>
            <a:chExt cx="2182619" cy="2180354"/>
          </a:xfrm>
        </p:grpSpPr>
        <p:pic>
          <p:nvPicPr>
            <p:cNvPr id="6" name="Imagen 5" descr="Imagen que contiene Diagrama&#10;&#10;Descripción generada automáticamente">
              <a:extLst>
                <a:ext uri="{FF2B5EF4-FFF2-40B4-BE49-F238E27FC236}">
                  <a16:creationId xmlns:a16="http://schemas.microsoft.com/office/drawing/2014/main" id="{141B521F-C851-E505-285E-3536E52C585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1042219" y="4467817"/>
              <a:ext cx="2182619" cy="2127379"/>
            </a:xfrm>
            <a:prstGeom prst="rect">
              <a:avLst/>
            </a:prstGeom>
          </p:spPr>
        </p:pic>
        <p:sp>
          <p:nvSpPr>
            <p:cNvPr id="7" name="Rectángulo 6">
              <a:extLst>
                <a:ext uri="{FF2B5EF4-FFF2-40B4-BE49-F238E27FC236}">
                  <a16:creationId xmlns:a16="http://schemas.microsoft.com/office/drawing/2014/main" id="{8E13B2EC-B5A2-D658-9D51-22D3303EE6AD}"/>
                </a:ext>
              </a:extLst>
            </p:cNvPr>
            <p:cNvSpPr/>
            <p:nvPr/>
          </p:nvSpPr>
          <p:spPr>
            <a:xfrm>
              <a:off x="2397967" y="4414842"/>
              <a:ext cx="807185" cy="66101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3" name="Imagen 5" descr="image001">
            <a:extLst>
              <a:ext uri="{FF2B5EF4-FFF2-40B4-BE49-F238E27FC236}">
                <a16:creationId xmlns:a16="http://schemas.microsoft.com/office/drawing/2014/main" id="{F8ED6AEB-7570-1F3C-767A-5EA960CA55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4997" y="4403165"/>
            <a:ext cx="1801842" cy="134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mywalkthrou.com/wp-content/uploads/2013/05/green-check-mark.png">
            <a:extLst>
              <a:ext uri="{FF2B5EF4-FFF2-40B4-BE49-F238E27FC236}">
                <a16:creationId xmlns:a16="http://schemas.microsoft.com/office/drawing/2014/main" id="{8CCE33C1-6126-B3EA-C8D7-118F3D40DF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1294" y="2049105"/>
            <a:ext cx="243915" cy="278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ywalkthrou.com/wp-content/uploads/2013/05/green-check-mark.png">
            <a:extLst>
              <a:ext uri="{FF2B5EF4-FFF2-40B4-BE49-F238E27FC236}">
                <a16:creationId xmlns:a16="http://schemas.microsoft.com/office/drawing/2014/main" id="{7DC07A26-E68D-3E21-CA61-7AE4232C6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25011" y="2440999"/>
            <a:ext cx="243915" cy="27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9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09127" y="625525"/>
            <a:ext cx="10907485" cy="6571030"/>
          </a:xfrm>
          <a:prstGeom prst="rect">
            <a:avLst/>
          </a:prstGeom>
          <a:noFill/>
          <a:ln w="9525" algn="ctr">
            <a:noFill/>
            <a:miter lim="800000"/>
            <a:headEnd/>
            <a:tailEnd/>
          </a:ln>
        </p:spPr>
        <p:txBody>
          <a:bodyPr wrap="square">
            <a:spAutoFit/>
          </a:bodyPr>
          <a:lstStyle/>
          <a:p>
            <a:pPr marL="177796" algn="just"/>
            <a:endParaRPr lang="es-ES" sz="1200" dirty="0">
              <a:latin typeface="Tahoma" pitchFamily="34" charset="0"/>
            </a:endParaRPr>
          </a:p>
          <a:p>
            <a:pPr marL="357168" indent="-179384" algn="just">
              <a:buClr>
                <a:schemeClr val="bg2"/>
              </a:buClr>
              <a:buBlip>
                <a:blip r:embed="rId3"/>
              </a:buBlip>
            </a:pPr>
            <a:r>
              <a:rPr lang="es-ES" sz="1000" dirty="0">
                <a:latin typeface="Tahoma" pitchFamily="34" charset="0"/>
              </a:rPr>
              <a:t>De acuerdo con las directrices de la Autoridad Europea sobre Valores y Mercados (ESMA en sus siglas inglesas) a continuación incluimos la descripción de los principales indicadores utilizados en este Informe. Estos indicadores se utilizan recurrentemente y de forma consistente por el Grupo para explicar la evolución de su actividad y no se ha modificado su definición:</a:t>
            </a:r>
          </a:p>
          <a:p>
            <a:pPr marL="357168" indent="-179384" algn="just">
              <a:buClr>
                <a:schemeClr val="bg2"/>
              </a:buClr>
              <a:buBlip>
                <a:blip r:embed="rId3"/>
              </a:buBlip>
            </a:pPr>
            <a:endParaRPr lang="es-ES" sz="1000" dirty="0">
              <a:latin typeface="Tahoma" pitchFamily="34" charset="0"/>
            </a:endParaRP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EBITDA-A. Resultado antes de impuesto, amortización e intereses descontados los resultados considerados extraordinarios o no recurrentes (básicamente los derivados de transacciones relacionados con activos fijos del Grupo, costes de reestructuración industrial, resultados o provisiones de contenciosos, </a:t>
            </a:r>
            <a:r>
              <a:rPr lang="es-ES" altLang="es-ES" sz="1000" dirty="0" err="1">
                <a:latin typeface="Tahoma" pitchFamily="34" charset="0"/>
              </a:rPr>
              <a:t>etc</a:t>
            </a:r>
            <a:r>
              <a:rPr lang="es-ES" altLang="es-ES" sz="1000" dirty="0">
                <a:latin typeface="Tahoma" pitchFamily="34" charset="0"/>
              </a:rPr>
              <a:t>). El EBITDA-A está calculado de forma consistente con el EBITDA-A de años anteriores.</a:t>
            </a: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EBIT-A. El EBIT-A se calcula detrayendo del EBITDA-A la amortización del ejercicio. El EBIT-A está calculado de forma consistente con el EBIT-A de años anteriores.</a:t>
            </a: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634984" lvl="1" algn="just" fontAlgn="base">
              <a:spcBef>
                <a:spcPct val="0"/>
              </a:spcBef>
              <a:spcAft>
                <a:spcPct val="0"/>
              </a:spcAft>
              <a:buClr>
                <a:schemeClr val="bg2"/>
              </a:buClr>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CAPEX. Pagos por inversiones en activos fijos productivos.</a:t>
            </a: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Deuda Neta:</a:t>
            </a: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endParaRPr lang="es-ES" altLang="es-ES" sz="1000" dirty="0">
              <a:latin typeface="Tahoma" pitchFamily="34" charset="0"/>
            </a:endParaRPr>
          </a:p>
          <a:p>
            <a:pPr marL="634984" lvl="1" algn="just" fontAlgn="base">
              <a:spcBef>
                <a:spcPct val="0"/>
              </a:spcBef>
              <a:spcAft>
                <a:spcPct val="0"/>
              </a:spcAft>
              <a:buClr>
                <a:schemeClr val="bg2"/>
              </a:buClr>
            </a:pPr>
            <a:endParaRPr lang="es-ES" altLang="es-ES" sz="1000" dirty="0">
              <a:latin typeface="Tahoma" pitchFamily="34" charset="0"/>
            </a:endParaRP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Deuda Neta (media): La deuda neta media se corresponde con la media móvil de un período de 12 meses del cálculo de deuda neta anterior.</a:t>
            </a: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Capital Circulante (medio). Media móvil de un período de 12 meses de la suma de existencias, clientes por ventas y prestaciones de servicios, otras partidas deudoras menos acreedores comerciales y otras deudas corrientes. </a:t>
            </a: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Capital Empleado (medio). Media móvil de un período de 12 meses de la suma de intangibles, propiedades, planta y equipo y capital circulante. </a:t>
            </a:r>
          </a:p>
          <a:p>
            <a:pPr marL="814368" lvl="1" indent="-179384" algn="just" fontAlgn="base">
              <a:spcBef>
                <a:spcPct val="0"/>
              </a:spcBef>
              <a:spcAft>
                <a:spcPct val="0"/>
              </a:spcAft>
              <a:buClr>
                <a:schemeClr val="bg2"/>
              </a:buClr>
              <a:buBlip>
                <a:blip r:embed="rId3"/>
              </a:buBlip>
            </a:pPr>
            <a:r>
              <a:rPr lang="es-ES" altLang="es-ES" sz="1000" dirty="0">
                <a:latin typeface="Tahoma" pitchFamily="34" charset="0"/>
              </a:rPr>
              <a:t>ROCE-A: Cociente entre el resultado medio después de amortizaciones y antes de impuestos del último período de doce meses (sin extraordinarios o no recurrentes) dividido entre el capital empleado medio definido anteriormente. El ROCE-A está calculado de forma consistente con el ROCE de años anteriores.</a:t>
            </a:r>
          </a:p>
          <a:p>
            <a:pPr marL="814368" lvl="1" indent="-179384" algn="just">
              <a:buClr>
                <a:schemeClr val="bg2"/>
              </a:buClr>
              <a:buBlip>
                <a:blip r:embed="rId3"/>
              </a:buBlip>
            </a:pPr>
            <a:endParaRPr lang="es-ES" sz="1000" dirty="0">
              <a:latin typeface="Tahoma" pitchFamily="34" charset="0"/>
            </a:endParaRPr>
          </a:p>
          <a:p>
            <a:pPr marL="814368" lvl="1" indent="-179384" algn="just">
              <a:buClr>
                <a:schemeClr val="bg2"/>
              </a:buClr>
              <a:buBlip>
                <a:blip r:embed="rId3"/>
              </a:buBlip>
            </a:pPr>
            <a:endParaRPr lang="es-ES" sz="1000" dirty="0">
              <a:latin typeface="Tahoma" pitchFamily="34" charset="0"/>
            </a:endParaRPr>
          </a:p>
          <a:p>
            <a:pPr marL="814368" lvl="1" indent="-179384" algn="just">
              <a:buClr>
                <a:schemeClr val="bg2"/>
              </a:buClr>
              <a:buBlip>
                <a:blip r:embed="rId3"/>
              </a:buBlip>
            </a:pPr>
            <a:endParaRPr lang="es-ES" sz="900" dirty="0">
              <a:latin typeface="Tahoma" pitchFamily="34" charset="0"/>
            </a:endParaRPr>
          </a:p>
        </p:txBody>
      </p:sp>
      <p:sp>
        <p:nvSpPr>
          <p:cNvPr id="9" name="Rectángulo 8">
            <a:extLst>
              <a:ext uri="{FF2B5EF4-FFF2-40B4-BE49-F238E27FC236}">
                <a16:creationId xmlns:a16="http://schemas.microsoft.com/office/drawing/2014/main" id="{C04F2D9D-5332-4CB0-A49F-5245342B5214}"/>
              </a:ext>
            </a:extLst>
          </p:cNvPr>
          <p:cNvSpPr/>
          <p:nvPr/>
        </p:nvSpPr>
        <p:spPr>
          <a:xfrm>
            <a:off x="990902" y="241689"/>
            <a:ext cx="8275231"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6. Cálculo Medidas Alternativas de Rendimiento</a:t>
            </a:r>
          </a:p>
        </p:txBody>
      </p:sp>
      <p:pic>
        <p:nvPicPr>
          <p:cNvPr id="10" name="Imagen 17">
            <a:extLst>
              <a:ext uri="{FF2B5EF4-FFF2-40B4-BE49-F238E27FC236}">
                <a16:creationId xmlns:a16="http://schemas.microsoft.com/office/drawing/2014/main" id="{78E735EF-B9FB-4F1D-B349-C8C796D61D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8721" y="369317"/>
            <a:ext cx="685803" cy="267963"/>
          </a:xfrm>
          <a:prstGeom prst="rect">
            <a:avLst/>
          </a:prstGeom>
        </p:spPr>
      </p:pic>
      <p:sp>
        <p:nvSpPr>
          <p:cNvPr id="6" name="3 Marcador de número de diapositiva">
            <a:extLst>
              <a:ext uri="{FF2B5EF4-FFF2-40B4-BE49-F238E27FC236}">
                <a16:creationId xmlns:a16="http://schemas.microsoft.com/office/drawing/2014/main" id="{D856A64C-8734-40A0-A2EB-A9C80AE77196}"/>
              </a:ext>
            </a:extLst>
          </p:cNvPr>
          <p:cNvSpPr txBox="1">
            <a:spLocks/>
          </p:cNvSpPr>
          <p:nvPr/>
        </p:nvSpPr>
        <p:spPr>
          <a:xfrm>
            <a:off x="9559212" y="643392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12</a:t>
            </a:fld>
            <a:endParaRPr lang="es-ES"/>
          </a:p>
        </p:txBody>
      </p:sp>
      <p:graphicFrame>
        <p:nvGraphicFramePr>
          <p:cNvPr id="7" name="Tabla 6">
            <a:extLst>
              <a:ext uri="{FF2B5EF4-FFF2-40B4-BE49-F238E27FC236}">
                <a16:creationId xmlns:a16="http://schemas.microsoft.com/office/drawing/2014/main" id="{B4B7C89A-1538-C5AC-A839-169816C47DE7}"/>
              </a:ext>
            </a:extLst>
          </p:cNvPr>
          <p:cNvGraphicFramePr>
            <a:graphicFrameLocks noGrp="1"/>
          </p:cNvGraphicFramePr>
          <p:nvPr>
            <p:extLst>
              <p:ext uri="{D42A27DB-BD31-4B8C-83A1-F6EECF244321}">
                <p14:modId xmlns:p14="http://schemas.microsoft.com/office/powerpoint/2010/main" val="414605924"/>
              </p:ext>
            </p:extLst>
          </p:nvPr>
        </p:nvGraphicFramePr>
        <p:xfrm>
          <a:off x="2911517" y="2126639"/>
          <a:ext cx="6033982" cy="1369707"/>
        </p:xfrm>
        <a:graphic>
          <a:graphicData uri="http://schemas.openxmlformats.org/drawingml/2006/table">
            <a:tbl>
              <a:tblPr/>
              <a:tblGrid>
                <a:gridCol w="3077198">
                  <a:extLst>
                    <a:ext uri="{9D8B030D-6E8A-4147-A177-3AD203B41FA5}">
                      <a16:colId xmlns:a16="http://schemas.microsoft.com/office/drawing/2014/main" val="4224958253"/>
                    </a:ext>
                  </a:extLst>
                </a:gridCol>
                <a:gridCol w="120412">
                  <a:extLst>
                    <a:ext uri="{9D8B030D-6E8A-4147-A177-3AD203B41FA5}">
                      <a16:colId xmlns:a16="http://schemas.microsoft.com/office/drawing/2014/main" val="540506210"/>
                    </a:ext>
                  </a:extLst>
                </a:gridCol>
                <a:gridCol w="829505">
                  <a:extLst>
                    <a:ext uri="{9D8B030D-6E8A-4147-A177-3AD203B41FA5}">
                      <a16:colId xmlns:a16="http://schemas.microsoft.com/office/drawing/2014/main" val="3497905114"/>
                    </a:ext>
                  </a:extLst>
                </a:gridCol>
                <a:gridCol w="120412">
                  <a:extLst>
                    <a:ext uri="{9D8B030D-6E8A-4147-A177-3AD203B41FA5}">
                      <a16:colId xmlns:a16="http://schemas.microsoft.com/office/drawing/2014/main" val="254435393"/>
                    </a:ext>
                  </a:extLst>
                </a:gridCol>
                <a:gridCol w="829505">
                  <a:extLst>
                    <a:ext uri="{9D8B030D-6E8A-4147-A177-3AD203B41FA5}">
                      <a16:colId xmlns:a16="http://schemas.microsoft.com/office/drawing/2014/main" val="2410731826"/>
                    </a:ext>
                  </a:extLst>
                </a:gridCol>
                <a:gridCol w="227445">
                  <a:extLst>
                    <a:ext uri="{9D8B030D-6E8A-4147-A177-3AD203B41FA5}">
                      <a16:colId xmlns:a16="http://schemas.microsoft.com/office/drawing/2014/main" val="1887200368"/>
                    </a:ext>
                  </a:extLst>
                </a:gridCol>
                <a:gridCol w="829505">
                  <a:extLst>
                    <a:ext uri="{9D8B030D-6E8A-4147-A177-3AD203B41FA5}">
                      <a16:colId xmlns:a16="http://schemas.microsoft.com/office/drawing/2014/main" val="2713577633"/>
                    </a:ext>
                  </a:extLst>
                </a:gridCol>
              </a:tblGrid>
              <a:tr h="158126">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ctr" fontAlgn="b"/>
                      <a:r>
                        <a:rPr lang="es-ES" sz="1000" b="1" i="0" u="sng" strike="noStrike">
                          <a:solidFill>
                            <a:srgbClr val="000000"/>
                          </a:solidFill>
                          <a:effectLst/>
                          <a:latin typeface="Arial" panose="020B0604020202020204" pitchFamily="34" charset="0"/>
                        </a:rPr>
                        <a:t>31/03/2023</a:t>
                      </a:r>
                    </a:p>
                  </a:txBody>
                  <a:tcPr marL="5443" marR="5443" marT="5443" marB="0" anchor="b">
                    <a:lnL>
                      <a:noFill/>
                    </a:lnL>
                    <a:lnR>
                      <a:noFill/>
                    </a:lnR>
                    <a:lnT>
                      <a:noFill/>
                    </a:lnT>
                    <a:lnB>
                      <a:noFill/>
                    </a:lnB>
                    <a:noFill/>
                  </a:tcPr>
                </a:tc>
                <a:tc>
                  <a:txBody>
                    <a:bodyPr/>
                    <a:lstStyle/>
                    <a:p>
                      <a:pPr algn="r" fontAlgn="b"/>
                      <a:endParaRPr lang="es-ES"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fontAlgn="b"/>
                      <a:r>
                        <a:rPr lang="es-ES" sz="1000" b="1" i="0" u="sng" strike="noStrike">
                          <a:solidFill>
                            <a:srgbClr val="000000"/>
                          </a:solidFill>
                          <a:effectLst/>
                          <a:latin typeface="Arial" panose="020B0604020202020204" pitchFamily="34" charset="0"/>
                        </a:rPr>
                        <a:t>31/03/2024</a:t>
                      </a:r>
                    </a:p>
                  </a:txBody>
                  <a:tcPr marL="5443" marR="5443" marT="5443" marB="0" anchor="b">
                    <a:lnL>
                      <a:noFill/>
                    </a:lnL>
                    <a:lnR>
                      <a:noFill/>
                    </a:lnR>
                    <a:lnT>
                      <a:noFill/>
                    </a:lnT>
                    <a:lnB>
                      <a:noFill/>
                    </a:lnB>
                    <a:noFill/>
                  </a:tcPr>
                </a:tc>
                <a:tc>
                  <a:txBody>
                    <a:bodyPr/>
                    <a:lstStyle/>
                    <a:p>
                      <a:pPr algn="r" fontAlgn="b"/>
                      <a:endParaRPr lang="es-ES"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fontAlgn="b"/>
                      <a:r>
                        <a:rPr lang="es-ES" sz="1000" b="1" i="0" u="sng" strike="noStrike">
                          <a:solidFill>
                            <a:srgbClr val="000000"/>
                          </a:solidFill>
                          <a:effectLst/>
                          <a:latin typeface="Arial" panose="020B0604020202020204" pitchFamily="34" charset="0"/>
                        </a:rPr>
                        <a:t>31/03/2025</a:t>
                      </a:r>
                    </a:p>
                  </a:txBody>
                  <a:tcPr marL="5443" marR="5443" marT="5443" marB="0" anchor="b">
                    <a:lnL>
                      <a:noFill/>
                    </a:lnL>
                    <a:lnR>
                      <a:noFill/>
                    </a:lnR>
                    <a:lnT>
                      <a:noFill/>
                    </a:lnT>
                    <a:lnB>
                      <a:noFill/>
                    </a:lnB>
                    <a:noFill/>
                  </a:tcPr>
                </a:tc>
                <a:extLst>
                  <a:ext uri="{0D108BD9-81ED-4DB2-BD59-A6C34878D82A}">
                    <a16:rowId xmlns:a16="http://schemas.microsoft.com/office/drawing/2014/main" val="2447576949"/>
                  </a:ext>
                </a:extLst>
              </a:tr>
              <a:tr h="158126">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761835"/>
                  </a:ext>
                </a:extLst>
              </a:tr>
              <a:tr h="158126">
                <a:tc>
                  <a:txBody>
                    <a:bodyPr/>
                    <a:lstStyle/>
                    <a:p>
                      <a:pPr algn="l" fontAlgn="b"/>
                      <a:r>
                        <a:rPr lang="es-ES" sz="1000" b="1" i="0" u="none" strike="noStrike">
                          <a:solidFill>
                            <a:srgbClr val="000000"/>
                          </a:solidFill>
                          <a:effectLst/>
                          <a:latin typeface="Arial" panose="020B0604020202020204" pitchFamily="34" charset="0"/>
                        </a:rPr>
                        <a:t>EBITDA(A)</a:t>
                      </a:r>
                    </a:p>
                  </a:txBody>
                  <a:tcPr marL="5443" marR="5443" marT="5443" marB="0" anchor="b">
                    <a:lnL>
                      <a:noFill/>
                    </a:lnL>
                    <a:lnR>
                      <a:noFill/>
                    </a:lnR>
                    <a:lnT>
                      <a:noFill/>
                    </a:lnT>
                    <a:lnB>
                      <a:noFill/>
                    </a:lnB>
                    <a:noFill/>
                  </a:tcPr>
                </a:tc>
                <a:tc>
                  <a:txBody>
                    <a:bodyPr/>
                    <a:lstStyle/>
                    <a:p>
                      <a:pPr algn="l"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96.314</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ES" sz="1000" b="1" i="0" u="none" strike="noStrike">
                          <a:solidFill>
                            <a:srgbClr val="000000"/>
                          </a:solidFill>
                          <a:effectLst/>
                          <a:latin typeface="Arial" panose="020B060402020202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ES" sz="1000" b="1" i="0" u="none" strike="noStrike">
                          <a:solidFill>
                            <a:srgbClr val="000000"/>
                          </a:solidFill>
                          <a:effectLst/>
                          <a:latin typeface="Arial" panose="020B0604020202020204" pitchFamily="34" charset="0"/>
                        </a:rPr>
                        <a:t>109.654</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ES" sz="1000" b="1" i="0" u="none" strike="noStrike">
                          <a:solidFill>
                            <a:srgbClr val="000000"/>
                          </a:solidFill>
                          <a:effectLst/>
                          <a:latin typeface="Arial" panose="020B060402020202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ES" sz="1000" b="1" i="0" u="none" strike="noStrike">
                          <a:solidFill>
                            <a:srgbClr val="000000"/>
                          </a:solidFill>
                          <a:effectLst/>
                          <a:latin typeface="Arial" panose="020B0604020202020204" pitchFamily="34" charset="0"/>
                        </a:rPr>
                        <a:t>112.110</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6473611"/>
                  </a:ext>
                </a:extLst>
              </a:tr>
              <a:tr h="158126">
                <a:tc>
                  <a:txBody>
                    <a:bodyPr/>
                    <a:lstStyle/>
                    <a:p>
                      <a:pPr algn="l" fontAlgn="b"/>
                      <a:r>
                        <a:rPr lang="es-ES" sz="1000" b="0" i="0" u="none" strike="noStrike">
                          <a:solidFill>
                            <a:srgbClr val="000000"/>
                          </a:solidFill>
                          <a:effectLst/>
                          <a:latin typeface="Arial" panose="020B0604020202020204" pitchFamily="34" charset="0"/>
                        </a:rPr>
                        <a:t>Dotaciones para amortizaciones</a:t>
                      </a: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(24.635)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s-ES" sz="1000" b="0" i="0" u="none" strike="noStrike">
                          <a:solidFill>
                            <a:srgbClr val="000000"/>
                          </a:solidFill>
                          <a:effectLst/>
                          <a:latin typeface="Arial" panose="020B0604020202020204" pitchFamily="34" charset="0"/>
                        </a:rPr>
                        <a:t>(26.002)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s-ES" sz="1000" b="0" i="0" u="none" strike="noStrike">
                          <a:solidFill>
                            <a:srgbClr val="000000"/>
                          </a:solidFill>
                          <a:effectLst/>
                          <a:latin typeface="Arial" panose="020B0604020202020204" pitchFamily="34" charset="0"/>
                        </a:rPr>
                        <a:t>(27.323)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772374"/>
                  </a:ext>
                </a:extLst>
              </a:tr>
              <a:tr h="158126">
                <a:tc>
                  <a:txBody>
                    <a:bodyPr/>
                    <a:lstStyle/>
                    <a:p>
                      <a:pPr algn="l" fontAlgn="b"/>
                      <a:r>
                        <a:rPr lang="es-ES" sz="1000" b="1" i="0" u="none" strike="noStrike">
                          <a:solidFill>
                            <a:srgbClr val="000000"/>
                          </a:solidFill>
                          <a:effectLst/>
                          <a:latin typeface="Arial" panose="020B0604020202020204" pitchFamily="34" charset="0"/>
                        </a:rPr>
                        <a:t>EBIT(A)</a:t>
                      </a: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71.679</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83.652</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84.787</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047067"/>
                  </a:ext>
                </a:extLst>
              </a:tr>
              <a:tr h="158126">
                <a:tc>
                  <a:txBody>
                    <a:bodyPr/>
                    <a:lstStyle/>
                    <a:p>
                      <a:pPr algn="l" fontAlgn="b"/>
                      <a:r>
                        <a:rPr lang="es-ES" sz="1100" b="0" i="0" u="none" strike="noStrike">
                          <a:solidFill>
                            <a:srgbClr val="000000"/>
                          </a:solidFill>
                          <a:effectLst/>
                          <a:latin typeface="Calibri" panose="020F0502020204030204" pitchFamily="34" charset="0"/>
                        </a:rPr>
                        <a:t>Ingresos no recurrentes</a:t>
                      </a: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350</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155</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430</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77147195"/>
                  </a:ext>
                </a:extLst>
              </a:tr>
              <a:tr h="158126">
                <a:tc>
                  <a:txBody>
                    <a:bodyPr/>
                    <a:lstStyle/>
                    <a:p>
                      <a:pPr algn="l" fontAlgn="b"/>
                      <a:r>
                        <a:rPr lang="es-ES" sz="1100" b="0" i="0" u="none" strike="noStrike">
                          <a:solidFill>
                            <a:srgbClr val="000000"/>
                          </a:solidFill>
                          <a:effectLst/>
                          <a:latin typeface="Calibri" panose="020F0502020204030204" pitchFamily="34" charset="0"/>
                        </a:rPr>
                        <a:t>Gastos no recurrentes</a:t>
                      </a: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(3.101)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(2.128)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(1.247)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50072"/>
                  </a:ext>
                </a:extLst>
              </a:tr>
              <a:tr h="158126">
                <a:tc>
                  <a:txBody>
                    <a:bodyPr/>
                    <a:lstStyle/>
                    <a:p>
                      <a:pPr algn="l" fontAlgn="b"/>
                      <a:r>
                        <a:rPr lang="es-ES" sz="1000" b="1" i="0" u="none" strike="noStrike">
                          <a:solidFill>
                            <a:srgbClr val="000000"/>
                          </a:solidFill>
                          <a:effectLst/>
                          <a:latin typeface="Arial" panose="020B0604020202020204" pitchFamily="34" charset="0"/>
                        </a:rPr>
                        <a:t>RESULTADO OPERATIVO</a:t>
                      </a: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68.928</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81.679</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dirty="0">
                          <a:solidFill>
                            <a:srgbClr val="000000"/>
                          </a:solidFill>
                          <a:effectLst/>
                          <a:latin typeface="Arial" panose="020B0604020202020204" pitchFamily="34" charset="0"/>
                        </a:rPr>
                        <a:t>83.970</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4886881"/>
                  </a:ext>
                </a:extLst>
              </a:tr>
            </a:tbl>
          </a:graphicData>
        </a:graphic>
      </p:graphicFrame>
      <p:graphicFrame>
        <p:nvGraphicFramePr>
          <p:cNvPr id="8" name="Tabla 7">
            <a:extLst>
              <a:ext uri="{FF2B5EF4-FFF2-40B4-BE49-F238E27FC236}">
                <a16:creationId xmlns:a16="http://schemas.microsoft.com/office/drawing/2014/main" id="{77EE137F-1466-8543-DC69-B10ED0792908}"/>
              </a:ext>
            </a:extLst>
          </p:cNvPr>
          <p:cNvGraphicFramePr>
            <a:graphicFrameLocks noGrp="1"/>
          </p:cNvGraphicFramePr>
          <p:nvPr>
            <p:extLst>
              <p:ext uri="{D42A27DB-BD31-4B8C-83A1-F6EECF244321}">
                <p14:modId xmlns:p14="http://schemas.microsoft.com/office/powerpoint/2010/main" val="629226323"/>
              </p:ext>
            </p:extLst>
          </p:nvPr>
        </p:nvGraphicFramePr>
        <p:xfrm>
          <a:off x="3303400" y="3598997"/>
          <a:ext cx="5727700" cy="2039620"/>
        </p:xfrm>
        <a:graphic>
          <a:graphicData uri="http://schemas.openxmlformats.org/drawingml/2006/table">
            <a:tbl>
              <a:tblPr/>
              <a:tblGrid>
                <a:gridCol w="2921000">
                  <a:extLst>
                    <a:ext uri="{9D8B030D-6E8A-4147-A177-3AD203B41FA5}">
                      <a16:colId xmlns:a16="http://schemas.microsoft.com/office/drawing/2014/main" val="980899197"/>
                    </a:ext>
                  </a:extLst>
                </a:gridCol>
                <a:gridCol w="114300">
                  <a:extLst>
                    <a:ext uri="{9D8B030D-6E8A-4147-A177-3AD203B41FA5}">
                      <a16:colId xmlns:a16="http://schemas.microsoft.com/office/drawing/2014/main" val="1724419546"/>
                    </a:ext>
                  </a:extLst>
                </a:gridCol>
                <a:gridCol w="774619">
                  <a:extLst>
                    <a:ext uri="{9D8B030D-6E8A-4147-A177-3AD203B41FA5}">
                      <a16:colId xmlns:a16="http://schemas.microsoft.com/office/drawing/2014/main" val="1602070064"/>
                    </a:ext>
                  </a:extLst>
                </a:gridCol>
                <a:gridCol w="127081">
                  <a:extLst>
                    <a:ext uri="{9D8B030D-6E8A-4147-A177-3AD203B41FA5}">
                      <a16:colId xmlns:a16="http://schemas.microsoft.com/office/drawing/2014/main" val="3475250688"/>
                    </a:ext>
                  </a:extLst>
                </a:gridCol>
                <a:gridCol w="787400">
                  <a:extLst>
                    <a:ext uri="{9D8B030D-6E8A-4147-A177-3AD203B41FA5}">
                      <a16:colId xmlns:a16="http://schemas.microsoft.com/office/drawing/2014/main" val="4028658323"/>
                    </a:ext>
                  </a:extLst>
                </a:gridCol>
                <a:gridCol w="215900">
                  <a:extLst>
                    <a:ext uri="{9D8B030D-6E8A-4147-A177-3AD203B41FA5}">
                      <a16:colId xmlns:a16="http://schemas.microsoft.com/office/drawing/2014/main" val="1497485057"/>
                    </a:ext>
                  </a:extLst>
                </a:gridCol>
                <a:gridCol w="787400">
                  <a:extLst>
                    <a:ext uri="{9D8B030D-6E8A-4147-A177-3AD203B41FA5}">
                      <a16:colId xmlns:a16="http://schemas.microsoft.com/office/drawing/2014/main" val="3410969140"/>
                    </a:ext>
                  </a:extLst>
                </a:gridCol>
              </a:tblGrid>
              <a:tr h="185420">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fontAlgn="b"/>
                      <a:r>
                        <a:rPr lang="es-ES" sz="1000" b="1" i="0" u="sng" strike="noStrike">
                          <a:solidFill>
                            <a:srgbClr val="000000"/>
                          </a:solidFill>
                          <a:effectLst/>
                          <a:latin typeface="Arial" panose="020B0604020202020204" pitchFamily="34" charset="0"/>
                        </a:rPr>
                        <a:t>31/03/2023</a:t>
                      </a:r>
                    </a:p>
                  </a:txBody>
                  <a:tcPr marL="5443" marR="5443" marT="5443" marB="0" anchor="b">
                    <a:lnL>
                      <a:noFill/>
                    </a:lnL>
                    <a:lnR>
                      <a:noFill/>
                    </a:lnR>
                    <a:lnT>
                      <a:noFill/>
                    </a:lnT>
                    <a:lnB>
                      <a:noFill/>
                    </a:lnB>
                    <a:noFill/>
                  </a:tcPr>
                </a:tc>
                <a:tc>
                  <a:txBody>
                    <a:bodyPr/>
                    <a:lstStyle/>
                    <a:p>
                      <a:pPr algn="r" fontAlgn="b"/>
                      <a:endParaRPr lang="es-ES"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fontAlgn="b"/>
                      <a:r>
                        <a:rPr lang="es-ES" sz="1000" b="1" i="0" u="sng" strike="noStrike">
                          <a:solidFill>
                            <a:srgbClr val="000000"/>
                          </a:solidFill>
                          <a:effectLst/>
                          <a:latin typeface="Arial" panose="020B0604020202020204" pitchFamily="34" charset="0"/>
                        </a:rPr>
                        <a:t>31/03/2024</a:t>
                      </a:r>
                    </a:p>
                  </a:txBody>
                  <a:tcPr marL="5443" marR="5443" marT="5443" marB="0" anchor="b">
                    <a:lnL>
                      <a:noFill/>
                    </a:lnL>
                    <a:lnR>
                      <a:noFill/>
                    </a:lnR>
                    <a:lnT>
                      <a:noFill/>
                    </a:lnT>
                    <a:lnB>
                      <a:noFill/>
                    </a:lnB>
                    <a:noFill/>
                  </a:tcPr>
                </a:tc>
                <a:tc>
                  <a:txBody>
                    <a:bodyPr/>
                    <a:lstStyle/>
                    <a:p>
                      <a:pPr algn="ctr" fontAlgn="b"/>
                      <a:endParaRPr lang="es-ES"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fontAlgn="b"/>
                      <a:r>
                        <a:rPr lang="es-ES" sz="1000" b="1" i="0" u="sng" strike="noStrike">
                          <a:solidFill>
                            <a:srgbClr val="000000"/>
                          </a:solidFill>
                          <a:effectLst/>
                          <a:latin typeface="Arial" panose="020B0604020202020204" pitchFamily="34" charset="0"/>
                        </a:rPr>
                        <a:t>31/03/2025</a:t>
                      </a:r>
                    </a:p>
                  </a:txBody>
                  <a:tcPr marL="5443" marR="5443" marT="5443" marB="0" anchor="b">
                    <a:lnL>
                      <a:noFill/>
                    </a:lnL>
                    <a:lnR>
                      <a:noFill/>
                    </a:lnR>
                    <a:lnT>
                      <a:noFill/>
                    </a:lnT>
                    <a:lnB>
                      <a:noFill/>
                    </a:lnB>
                    <a:noFill/>
                  </a:tcPr>
                </a:tc>
                <a:extLst>
                  <a:ext uri="{0D108BD9-81ED-4DB2-BD59-A6C34878D82A}">
                    <a16:rowId xmlns:a16="http://schemas.microsoft.com/office/drawing/2014/main" val="145892882"/>
                  </a:ext>
                </a:extLst>
              </a:tr>
              <a:tr h="185420">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extLst>
                  <a:ext uri="{0D108BD9-81ED-4DB2-BD59-A6C34878D82A}">
                    <a16:rowId xmlns:a16="http://schemas.microsoft.com/office/drawing/2014/main" val="1750947278"/>
                  </a:ext>
                </a:extLst>
              </a:tr>
              <a:tr h="185420">
                <a:tc>
                  <a:txBody>
                    <a:bodyPr/>
                    <a:lstStyle/>
                    <a:p>
                      <a:pPr algn="l" fontAlgn="b"/>
                      <a:r>
                        <a:rPr lang="es-ES" sz="1000" b="0" i="0" u="none" strike="noStrike">
                          <a:solidFill>
                            <a:srgbClr val="000000"/>
                          </a:solidFill>
                          <a:effectLst/>
                          <a:latin typeface="Arial" panose="020B0604020202020204" pitchFamily="34" charset="0"/>
                        </a:rPr>
                        <a:t>(+) Pasivos financieros no corrientes</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540.811</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175.320</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199.192</a:t>
                      </a:r>
                    </a:p>
                  </a:txBody>
                  <a:tcPr marL="5443" marR="5443" marT="5443" marB="0" anchor="b">
                    <a:lnL>
                      <a:noFill/>
                    </a:lnL>
                    <a:lnR>
                      <a:noFill/>
                    </a:lnR>
                    <a:lnT>
                      <a:noFill/>
                    </a:lnT>
                    <a:lnB>
                      <a:noFill/>
                    </a:lnB>
                    <a:noFill/>
                  </a:tcPr>
                </a:tc>
                <a:extLst>
                  <a:ext uri="{0D108BD9-81ED-4DB2-BD59-A6C34878D82A}">
                    <a16:rowId xmlns:a16="http://schemas.microsoft.com/office/drawing/2014/main" val="94541104"/>
                  </a:ext>
                </a:extLst>
              </a:tr>
              <a:tr h="185420">
                <a:tc>
                  <a:txBody>
                    <a:bodyPr/>
                    <a:lstStyle/>
                    <a:p>
                      <a:pPr algn="l" fontAlgn="b"/>
                      <a:r>
                        <a:rPr lang="es-ES" sz="1000" b="0" i="0" u="none" strike="noStrike">
                          <a:solidFill>
                            <a:srgbClr val="000000"/>
                          </a:solidFill>
                          <a:effectLst/>
                          <a:latin typeface="Arial" panose="020B0604020202020204" pitchFamily="34" charset="0"/>
                        </a:rPr>
                        <a:t>(+) Otros pasivos financieros corrientes</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441.601</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742.014</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685.094</a:t>
                      </a:r>
                    </a:p>
                  </a:txBody>
                  <a:tcPr marL="5443" marR="5443" marT="5443" marB="0" anchor="b">
                    <a:lnL>
                      <a:noFill/>
                    </a:lnL>
                    <a:lnR>
                      <a:noFill/>
                    </a:lnR>
                    <a:lnT>
                      <a:noFill/>
                    </a:lnT>
                    <a:lnB>
                      <a:noFill/>
                    </a:lnB>
                    <a:noFill/>
                  </a:tcPr>
                </a:tc>
                <a:extLst>
                  <a:ext uri="{0D108BD9-81ED-4DB2-BD59-A6C34878D82A}">
                    <a16:rowId xmlns:a16="http://schemas.microsoft.com/office/drawing/2014/main" val="1988794051"/>
                  </a:ext>
                </a:extLst>
              </a:tr>
              <a:tr h="185420">
                <a:tc>
                  <a:txBody>
                    <a:bodyPr/>
                    <a:lstStyle/>
                    <a:p>
                      <a:pPr algn="l" fontAlgn="b"/>
                      <a:r>
                        <a:rPr lang="es-ES" sz="1000" b="0" i="0" u="none" strike="noStrike">
                          <a:solidFill>
                            <a:srgbClr val="000000"/>
                          </a:solidFill>
                          <a:effectLst/>
                          <a:latin typeface="Arial" panose="020B0604020202020204" pitchFamily="34" charset="0"/>
                        </a:rPr>
                        <a:t>(+) Pasivos financieros disponibles para la venta</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0</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0</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0</a:t>
                      </a:r>
                    </a:p>
                  </a:txBody>
                  <a:tcPr marL="5443" marR="5443" marT="5443" marB="0" anchor="b">
                    <a:lnL>
                      <a:noFill/>
                    </a:lnL>
                    <a:lnR>
                      <a:noFill/>
                    </a:lnR>
                    <a:lnT>
                      <a:noFill/>
                    </a:lnT>
                    <a:lnB>
                      <a:noFill/>
                    </a:lnB>
                    <a:noFill/>
                  </a:tcPr>
                </a:tc>
                <a:extLst>
                  <a:ext uri="{0D108BD9-81ED-4DB2-BD59-A6C34878D82A}">
                    <a16:rowId xmlns:a16="http://schemas.microsoft.com/office/drawing/2014/main" val="1706107721"/>
                  </a:ext>
                </a:extLst>
              </a:tr>
              <a:tr h="185420">
                <a:tc>
                  <a:txBody>
                    <a:bodyPr/>
                    <a:lstStyle/>
                    <a:p>
                      <a:pPr algn="l" fontAlgn="b"/>
                      <a:r>
                        <a:rPr lang="es-ES" sz="1000" b="0" i="0" u="none" strike="noStrike">
                          <a:solidFill>
                            <a:srgbClr val="000000"/>
                          </a:solidFill>
                          <a:effectLst/>
                          <a:latin typeface="Arial" panose="020B0604020202020204" pitchFamily="34" charset="0"/>
                        </a:rPr>
                        <a:t>(-)  Préstamos a empresas asociadas</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(1.122)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(1.122)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(1.122) </a:t>
                      </a:r>
                    </a:p>
                  </a:txBody>
                  <a:tcPr marL="5443" marR="5443" marT="5443" marB="0" anchor="b">
                    <a:lnL>
                      <a:noFill/>
                    </a:lnL>
                    <a:lnR>
                      <a:noFill/>
                    </a:lnR>
                    <a:lnT>
                      <a:noFill/>
                    </a:lnT>
                    <a:lnB>
                      <a:noFill/>
                    </a:lnB>
                    <a:noFill/>
                  </a:tcPr>
                </a:tc>
                <a:extLst>
                  <a:ext uri="{0D108BD9-81ED-4DB2-BD59-A6C34878D82A}">
                    <a16:rowId xmlns:a16="http://schemas.microsoft.com/office/drawing/2014/main" val="1363223915"/>
                  </a:ext>
                </a:extLst>
              </a:tr>
              <a:tr h="185420">
                <a:tc>
                  <a:txBody>
                    <a:bodyPr/>
                    <a:lstStyle/>
                    <a:p>
                      <a:pPr algn="l" fontAlgn="b"/>
                      <a:r>
                        <a:rPr lang="es-ES" sz="1000" b="0" i="0" u="none" strike="noStrike">
                          <a:solidFill>
                            <a:srgbClr val="000000"/>
                          </a:solidFill>
                          <a:effectLst/>
                          <a:latin typeface="Arial" panose="020B0604020202020204" pitchFamily="34" charset="0"/>
                        </a:rPr>
                        <a:t>(-)  Suma de fianzas a pagar</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(676)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(500)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(43) </a:t>
                      </a:r>
                    </a:p>
                  </a:txBody>
                  <a:tcPr marL="5443" marR="5443" marT="5443" marB="0" anchor="b">
                    <a:lnL>
                      <a:noFill/>
                    </a:lnL>
                    <a:lnR>
                      <a:noFill/>
                    </a:lnR>
                    <a:lnT>
                      <a:noFill/>
                    </a:lnT>
                    <a:lnB>
                      <a:noFill/>
                    </a:lnB>
                    <a:noFill/>
                  </a:tcPr>
                </a:tc>
                <a:extLst>
                  <a:ext uri="{0D108BD9-81ED-4DB2-BD59-A6C34878D82A}">
                    <a16:rowId xmlns:a16="http://schemas.microsoft.com/office/drawing/2014/main" val="848597172"/>
                  </a:ext>
                </a:extLst>
              </a:tr>
              <a:tr h="185420">
                <a:tc>
                  <a:txBody>
                    <a:bodyPr/>
                    <a:lstStyle/>
                    <a:p>
                      <a:pPr algn="l" fontAlgn="b"/>
                      <a:r>
                        <a:rPr lang="es-ES" sz="1000" b="0" i="0" u="none" strike="noStrike">
                          <a:solidFill>
                            <a:srgbClr val="000000"/>
                          </a:solidFill>
                          <a:effectLst/>
                          <a:latin typeface="Arial" panose="020B0604020202020204" pitchFamily="34" charset="0"/>
                        </a:rPr>
                        <a:t>(-)  Tesorería y otros activos líquidos</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(238.158)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(408.496)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(286.929) </a:t>
                      </a:r>
                    </a:p>
                  </a:txBody>
                  <a:tcPr marL="5443" marR="5443" marT="5443" marB="0" anchor="b">
                    <a:lnL>
                      <a:noFill/>
                    </a:lnL>
                    <a:lnR>
                      <a:noFill/>
                    </a:lnR>
                    <a:lnT>
                      <a:noFill/>
                    </a:lnT>
                    <a:lnB>
                      <a:noFill/>
                    </a:lnB>
                    <a:noFill/>
                  </a:tcPr>
                </a:tc>
                <a:extLst>
                  <a:ext uri="{0D108BD9-81ED-4DB2-BD59-A6C34878D82A}">
                    <a16:rowId xmlns:a16="http://schemas.microsoft.com/office/drawing/2014/main" val="1294839297"/>
                  </a:ext>
                </a:extLst>
              </a:tr>
              <a:tr h="185420">
                <a:tc>
                  <a:txBody>
                    <a:bodyPr/>
                    <a:lstStyle/>
                    <a:p>
                      <a:pPr algn="l" fontAlgn="b"/>
                      <a:r>
                        <a:rPr lang="es-ES" sz="1000" b="0" i="0" u="none" strike="noStrike">
                          <a:solidFill>
                            <a:srgbClr val="000000"/>
                          </a:solidFill>
                          <a:effectLst/>
                          <a:latin typeface="Arial" panose="020B0604020202020204" pitchFamily="34" charset="0"/>
                        </a:rPr>
                        <a:t>(-)  Derivados – activo</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(1.766)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(592) </a:t>
                      </a:r>
                    </a:p>
                  </a:txBody>
                  <a:tcPr marL="5443" marR="5443" marT="5443" marB="0" anchor="b">
                    <a:lnL>
                      <a:noFill/>
                    </a:lnL>
                    <a:lnR>
                      <a:noFill/>
                    </a:lnR>
                    <a:lnT>
                      <a:noFill/>
                    </a:lnT>
                    <a:lnB>
                      <a:noFill/>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(896) </a:t>
                      </a:r>
                    </a:p>
                  </a:txBody>
                  <a:tcPr marL="5443" marR="5443" marT="5443" marB="0" anchor="b">
                    <a:lnL>
                      <a:noFill/>
                    </a:lnL>
                    <a:lnR>
                      <a:noFill/>
                    </a:lnR>
                    <a:lnT>
                      <a:noFill/>
                    </a:lnT>
                    <a:lnB>
                      <a:noFill/>
                    </a:lnB>
                    <a:noFill/>
                  </a:tcPr>
                </a:tc>
                <a:extLst>
                  <a:ext uri="{0D108BD9-81ED-4DB2-BD59-A6C34878D82A}">
                    <a16:rowId xmlns:a16="http://schemas.microsoft.com/office/drawing/2014/main" val="3571480690"/>
                  </a:ext>
                </a:extLst>
              </a:tr>
              <a:tr h="185420">
                <a:tc>
                  <a:txBody>
                    <a:bodyPr/>
                    <a:lstStyle/>
                    <a:p>
                      <a:pPr algn="l" fontAlgn="b"/>
                      <a:r>
                        <a:rPr lang="es-ES" sz="1000" b="0" i="0" u="none" strike="noStrike">
                          <a:solidFill>
                            <a:srgbClr val="000000"/>
                          </a:solidFill>
                          <a:effectLst/>
                          <a:latin typeface="Arial" panose="020B0604020202020204" pitchFamily="34" charset="0"/>
                        </a:rPr>
                        <a:t>(+) Derivados – pasivo</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3.222</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391</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s-E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fontAlgn="b"/>
                      <a:r>
                        <a:rPr lang="es-ES" sz="1000" b="0" i="0" u="none" strike="noStrike">
                          <a:solidFill>
                            <a:srgbClr val="000000"/>
                          </a:solidFill>
                          <a:effectLst/>
                          <a:latin typeface="Arial" panose="020B0604020202020204" pitchFamily="34" charset="0"/>
                        </a:rPr>
                        <a:t>4.007</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6027"/>
                  </a:ext>
                </a:extLst>
              </a:tr>
              <a:tr h="185420">
                <a:tc>
                  <a:txBody>
                    <a:bodyPr/>
                    <a:lstStyle/>
                    <a:p>
                      <a:pPr algn="l" fontAlgn="b"/>
                      <a:r>
                        <a:rPr lang="es-ES" sz="1000" b="1" i="0" u="none" strike="noStrike">
                          <a:solidFill>
                            <a:srgbClr val="000000"/>
                          </a:solidFill>
                          <a:effectLst/>
                          <a:latin typeface="Arial" panose="020B0604020202020204" pitchFamily="34" charset="0"/>
                        </a:rPr>
                        <a:t>TOTAL DEUDA NETA</a:t>
                      </a:r>
                    </a:p>
                  </a:txBody>
                  <a:tcPr marL="5443" marR="5443" marT="5443" marB="0" anchor="b">
                    <a:lnL>
                      <a:noFill/>
                    </a:lnL>
                    <a:lnR>
                      <a:noFill/>
                    </a:lnR>
                    <a:lnT>
                      <a:noFill/>
                    </a:lnT>
                    <a:lnB>
                      <a:noFill/>
                    </a:lnB>
                    <a:noFill/>
                  </a:tcPr>
                </a:tc>
                <a:tc>
                  <a:txBody>
                    <a:bodyPr/>
                    <a:lstStyle/>
                    <a:p>
                      <a:pPr algn="l" fontAlgn="b"/>
                      <a:endParaRPr lang="es-ES"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743.912</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a:solidFill>
                            <a:srgbClr val="000000"/>
                          </a:solidFill>
                          <a:effectLst/>
                          <a:latin typeface="Arial" panose="020B0604020202020204" pitchFamily="34" charset="0"/>
                        </a:rPr>
                        <a:t>507.015</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ES"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fontAlgn="b"/>
                      <a:r>
                        <a:rPr lang="es-ES" sz="1000" b="1" i="0" u="none" strike="noStrike" dirty="0">
                          <a:solidFill>
                            <a:srgbClr val="000000"/>
                          </a:solidFill>
                          <a:effectLst/>
                          <a:latin typeface="Arial" panose="020B0604020202020204" pitchFamily="34" charset="0"/>
                        </a:rPr>
                        <a:t>599.303</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103082"/>
                  </a:ext>
                </a:extLst>
              </a:tr>
            </a:tbl>
          </a:graphicData>
        </a:graphic>
      </p:graphicFrame>
    </p:spTree>
    <p:extLst>
      <p:ext uri="{BB962C8B-B14F-4D97-AF65-F5344CB8AC3E}">
        <p14:creationId xmlns:p14="http://schemas.microsoft.com/office/powerpoint/2010/main" val="159534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E81DFE92-1469-45FB-8733-1A3CD8ED4A86}"/>
              </a:ext>
            </a:extLst>
          </p:cNvPr>
          <p:cNvSpPr txBox="1">
            <a:spLocks/>
          </p:cNvSpPr>
          <p:nvPr/>
        </p:nvSpPr>
        <p:spPr>
          <a:xfrm>
            <a:off x="795222" y="901485"/>
            <a:ext cx="10765407"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79" indent="-179384" algn="just">
              <a:buClr>
                <a:schemeClr val="bg2"/>
              </a:buClr>
              <a:buBlip>
                <a:blip r:embed="rId3"/>
              </a:buBlip>
            </a:pPr>
            <a:r>
              <a:rPr lang="es-ES" sz="1200" dirty="0">
                <a:latin typeface="Tahoma" pitchFamily="34" charset="0"/>
              </a:rPr>
              <a:t>Esta presentación contiene nuestro leal entender a la fecha de la misma en cuanto a las estimaciones sobre el crecimiento futuro en las diferentes líneas de negocio y el negocio global, cuota de mercado, resultados financieros y otros aspectos de la actividad y situación concernientes a la Compañía. </a:t>
            </a:r>
            <a:r>
              <a:rPr lang="es-ES_tradnl" sz="1200" dirty="0">
                <a:latin typeface="Tahoma" pitchFamily="34" charset="0"/>
              </a:rPr>
              <a:t>Todos los datos que contiene este informe están elaborados según las Normas Internacionales de Contabilidad (</a:t>
            </a:r>
            <a:r>
              <a:rPr lang="es-ES_tradnl" sz="1200" dirty="0" err="1">
                <a:latin typeface="Tahoma" pitchFamily="34" charset="0"/>
              </a:rPr>
              <a:t>NIC’s</a:t>
            </a:r>
            <a:r>
              <a:rPr lang="es-ES_tradnl" sz="1200" dirty="0">
                <a:latin typeface="Tahoma" pitchFamily="34" charset="0"/>
              </a:rPr>
              <a:t>). </a:t>
            </a:r>
            <a:r>
              <a:rPr lang="es-ES" sz="1200" dirty="0">
                <a:latin typeface="Tahoma" pitchFamily="34" charset="0"/>
              </a:rPr>
              <a:t>El contenido de esta presentación no es garantía de nuestra actuación futura e implica riesgos e incertidumbres. Los resultados reales pueden ser materialmente distintos de los indicados en nuestras estimaciones como resultado de varios factores.  </a:t>
            </a:r>
          </a:p>
          <a:p>
            <a:pPr marL="357179" indent="-179384" algn="just">
              <a:buClr>
                <a:schemeClr val="bg2"/>
              </a:buClr>
              <a:buBlip>
                <a:blip r:embed="rId3"/>
              </a:buBlip>
            </a:pPr>
            <a:endParaRPr lang="es-ES" sz="1200" dirty="0">
              <a:latin typeface="Tahoma" pitchFamily="34" charset="0"/>
            </a:endParaRPr>
          </a:p>
          <a:p>
            <a:pPr marL="357179" indent="-179384" algn="just">
              <a:buClr>
                <a:schemeClr val="bg2"/>
              </a:buClr>
              <a:buBlip>
                <a:blip r:embed="rId3"/>
              </a:buBlip>
            </a:pPr>
            <a:r>
              <a:rPr lang="es-ES" sz="1200" dirty="0">
                <a:latin typeface="Tahoma" pitchFamily="34" charset="0"/>
              </a:rPr>
              <a:t>Analistas e inversores no deben depender de estas estimaciones que hablan sólo a la fecha de esta presentación. Ebro </a:t>
            </a:r>
            <a:r>
              <a:rPr lang="es-ES" sz="1200" dirty="0" err="1">
                <a:latin typeface="Tahoma" pitchFamily="34" charset="0"/>
              </a:rPr>
              <a:t>Foods</a:t>
            </a:r>
            <a:r>
              <a:rPr lang="es-ES" sz="1200" dirty="0">
                <a:latin typeface="Tahoma" pitchFamily="34" charset="0"/>
              </a:rPr>
              <a:t> no asume la obligación de informar públicamente de los resultados de cualquier revisión de estas estimaciones que pueden estar hechas para reflejar sucesos y circunstancias posteriores de la fecha de esta presentación, incluyendo, sin limitación, cambios en los negocios de Ebro </a:t>
            </a:r>
            <a:r>
              <a:rPr lang="es-ES" sz="1200" dirty="0" err="1">
                <a:latin typeface="Tahoma" pitchFamily="34" charset="0"/>
              </a:rPr>
              <a:t>Foods</a:t>
            </a:r>
            <a:r>
              <a:rPr lang="es-ES" sz="1200" dirty="0">
                <a:latin typeface="Tahoma" pitchFamily="34" charset="0"/>
              </a:rPr>
              <a:t> o estrategia de adquisiciones o para reflejar acontecimientos de sucesos imprevistos. Animamos a analistas e inversores a consultar el Informe Anual de la Compañía, así como los documentos presentados a las Autoridades, y en particular a la CNMV.  </a:t>
            </a:r>
          </a:p>
          <a:p>
            <a:pPr marL="357179" indent="-179384" algn="just">
              <a:buClr>
                <a:schemeClr val="bg2"/>
              </a:buClr>
              <a:buBlip>
                <a:blip r:embed="rId3"/>
              </a:buBlip>
            </a:pPr>
            <a:endParaRPr lang="es-ES" sz="1200" dirty="0">
              <a:latin typeface="Tahoma" pitchFamily="34" charset="0"/>
            </a:endParaRPr>
          </a:p>
          <a:p>
            <a:pPr marL="357179" indent="-179384" algn="just">
              <a:buClr>
                <a:schemeClr val="bg2"/>
              </a:buClr>
              <a:buBlip>
                <a:blip r:embed="rId3"/>
              </a:buBlip>
            </a:pPr>
            <a:r>
              <a:rPr lang="es-ES" sz="1200" dirty="0">
                <a:latin typeface="Tahoma" pitchFamily="34" charset="0"/>
              </a:rPr>
              <a:t>Los principales riesgos e incertidumbres que afectan a las actividades del Grupo son los mismos que se detallan en las Cuentas Anuales Consolidadas y en su Informe de Gestión correspondientes al ejercicio cerrado a 31 de diciembre de 2024 y que se encuentra disponible en la web </a:t>
            </a:r>
            <a:r>
              <a:rPr lang="es-ES" sz="1200" dirty="0">
                <a:latin typeface="Tahoma" pitchFamily="34" charset="0"/>
                <a:hlinkClick r:id="rId4"/>
              </a:rPr>
              <a:t>www.ebrofoods.es</a:t>
            </a:r>
            <a:r>
              <a:rPr lang="es-ES" sz="1200" dirty="0">
                <a:latin typeface="Tahoma" pitchFamily="34" charset="0"/>
              </a:rPr>
              <a:t>. Estimamos que durante el presente ejercicio no se han producido cambios significativos. El Grupo mantiene cierta exposición a los mercados de materias primas y al traslado de modificaciones en el precio a sus clientes. Asimismo, existe una exposición a fluctuaciones en los tipos de cambio, especialmente del dólar, y a variaciones de los tipos de interés. </a:t>
            </a:r>
          </a:p>
          <a:p>
            <a:pPr marL="363538" indent="-171450" algn="just">
              <a:buClr>
                <a:schemeClr val="bg2"/>
              </a:buClr>
              <a:buBlip>
                <a:blip r:embed="rId3"/>
              </a:buBlip>
            </a:pPr>
            <a:endParaRPr lang="es-ES" sz="1200" dirty="0">
              <a:latin typeface="Tahoma" pitchFamily="34" charset="0"/>
            </a:endParaRPr>
          </a:p>
        </p:txBody>
      </p:sp>
      <p:sp>
        <p:nvSpPr>
          <p:cNvPr id="6" name="Rectángulo 5">
            <a:extLst>
              <a:ext uri="{FF2B5EF4-FFF2-40B4-BE49-F238E27FC236}">
                <a16:creationId xmlns:a16="http://schemas.microsoft.com/office/drawing/2014/main" id="{DD4FD990-F3AC-4059-B622-177D09709DEA}"/>
              </a:ext>
            </a:extLst>
          </p:cNvPr>
          <p:cNvSpPr/>
          <p:nvPr/>
        </p:nvSpPr>
        <p:spPr>
          <a:xfrm>
            <a:off x="934914" y="241689"/>
            <a:ext cx="4556563" cy="523220"/>
          </a:xfrm>
          <a:prstGeom prst="rect">
            <a:avLst/>
          </a:prstGeom>
        </p:spPr>
        <p:txBody>
          <a:bodyPr wrap="square">
            <a:spAutoFit/>
          </a:bodyPr>
          <a:lstStyle/>
          <a:p>
            <a:r>
              <a:rPr lang="es-ES" sz="2800">
                <a:solidFill>
                  <a:srgbClr val="336699"/>
                </a:solidFill>
                <a:latin typeface="Franklin Gothic Medium Cond" panose="020B0606030402020204" pitchFamily="34" charset="0"/>
                <a:cs typeface="Arial" panose="020B0604020202020204" pitchFamily="34" charset="0"/>
              </a:rPr>
              <a:t>7. Advertencia Legal</a:t>
            </a:r>
          </a:p>
        </p:txBody>
      </p:sp>
      <p:pic>
        <p:nvPicPr>
          <p:cNvPr id="8" name="Imagen 17">
            <a:extLst>
              <a:ext uri="{FF2B5EF4-FFF2-40B4-BE49-F238E27FC236}">
                <a16:creationId xmlns:a16="http://schemas.microsoft.com/office/drawing/2014/main" id="{6DD83495-C743-448A-8FBF-E5570A891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28086" y="6092714"/>
            <a:ext cx="685803" cy="267963"/>
          </a:xfrm>
          <a:prstGeom prst="rect">
            <a:avLst/>
          </a:prstGeom>
        </p:spPr>
      </p:pic>
      <p:sp>
        <p:nvSpPr>
          <p:cNvPr id="10" name="3 Marcador de número de diapositiva">
            <a:extLst>
              <a:ext uri="{FF2B5EF4-FFF2-40B4-BE49-F238E27FC236}">
                <a16:creationId xmlns:a16="http://schemas.microsoft.com/office/drawing/2014/main" id="{52BCF148-FDFC-476B-BFDB-6D17EF79B40E}"/>
              </a:ext>
            </a:extLst>
          </p:cNvPr>
          <p:cNvSpPr txBox="1">
            <a:spLocks/>
          </p:cNvSpPr>
          <p:nvPr/>
        </p:nvSpPr>
        <p:spPr>
          <a:xfrm>
            <a:off x="9344220" y="630784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13</a:t>
            </a:fld>
            <a:endParaRPr lang="es-ES"/>
          </a:p>
        </p:txBody>
      </p:sp>
    </p:spTree>
    <p:extLst>
      <p:ext uri="{BB962C8B-B14F-4D97-AF65-F5344CB8AC3E}">
        <p14:creationId xmlns:p14="http://schemas.microsoft.com/office/powerpoint/2010/main" val="184722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C1CC33E-1E11-3550-C71F-63C719139529}"/>
              </a:ext>
            </a:extLst>
          </p:cNvPr>
          <p:cNvSpPr/>
          <p:nvPr/>
        </p:nvSpPr>
        <p:spPr>
          <a:xfrm>
            <a:off x="2715406" y="7506"/>
            <a:ext cx="6764695" cy="6850494"/>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0" name="Picture 6" descr="Pasta al dente: ¿cuánto tiempo necesitas? | Garofalo">
            <a:extLst>
              <a:ext uri="{FF2B5EF4-FFF2-40B4-BE49-F238E27FC236}">
                <a16:creationId xmlns:a16="http://schemas.microsoft.com/office/drawing/2014/main" id="{B8677359-3839-CFBC-3DD8-3EF957B66CC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
          <a:stretch/>
        </p:blipFill>
        <p:spPr bwMode="auto">
          <a:xfrm>
            <a:off x="0" y="-7715"/>
            <a:ext cx="2262230" cy="3909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9384943-13CB-A371-85D7-7AC48850287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9938333" y="0"/>
            <a:ext cx="2262231" cy="278593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082F5E0D-509F-9D17-643A-82B7131C87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896"/>
          <a:stretch/>
        </p:blipFill>
        <p:spPr>
          <a:xfrm>
            <a:off x="9915525" y="3023119"/>
            <a:ext cx="2262231" cy="3819660"/>
          </a:xfrm>
          <a:prstGeom prst="rect">
            <a:avLst/>
          </a:prstGeom>
        </p:spPr>
      </p:pic>
      <p:pic>
        <p:nvPicPr>
          <p:cNvPr id="32" name="Picture 8" descr="Grupo Ebro Foods | LinkedIn">
            <a:extLst>
              <a:ext uri="{FF2B5EF4-FFF2-40B4-BE49-F238E27FC236}">
                <a16:creationId xmlns:a16="http://schemas.microsoft.com/office/drawing/2014/main" id="{8D7E2B61-056F-56C3-F13A-211BFD33EEAF}"/>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0" y="4282756"/>
            <a:ext cx="2024679" cy="256002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4FB4D29-E5C0-3899-411D-7DB42C5E60FA}"/>
              </a:ext>
            </a:extLst>
          </p:cNvPr>
          <p:cNvSpPr/>
          <p:nvPr/>
        </p:nvSpPr>
        <p:spPr>
          <a:xfrm>
            <a:off x="3452322" y="504190"/>
            <a:ext cx="5318449" cy="58959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ítulo 1">
            <a:extLst>
              <a:ext uri="{FF2B5EF4-FFF2-40B4-BE49-F238E27FC236}">
                <a16:creationId xmlns:a16="http://schemas.microsoft.com/office/drawing/2014/main" id="{5B404D80-E4C4-C313-FE43-3F5EE6E88C7E}"/>
              </a:ext>
            </a:extLst>
          </p:cNvPr>
          <p:cNvSpPr txBox="1">
            <a:spLocks/>
          </p:cNvSpPr>
          <p:nvPr/>
        </p:nvSpPr>
        <p:spPr>
          <a:xfrm>
            <a:off x="2848843" y="814524"/>
            <a:ext cx="2862072"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solidFill>
                  <a:srgbClr val="336699"/>
                </a:solidFill>
                <a:latin typeface="Franklin Gothic Medium Cond" panose="020B0606030402020204" pitchFamily="34" charset="0"/>
                <a:ea typeface="+mn-ea"/>
                <a:cs typeface="Arial" panose="020B0604020202020204" pitchFamily="34" charset="0"/>
              </a:rPr>
              <a:t>ÍNDICE</a:t>
            </a:r>
          </a:p>
        </p:txBody>
      </p:sp>
      <p:sp>
        <p:nvSpPr>
          <p:cNvPr id="29" name="Rectangle 6">
            <a:extLst>
              <a:ext uri="{FF2B5EF4-FFF2-40B4-BE49-F238E27FC236}">
                <a16:creationId xmlns:a16="http://schemas.microsoft.com/office/drawing/2014/main" id="{FE15C85C-30BB-927F-8893-7D7B67942E7E}"/>
              </a:ext>
            </a:extLst>
          </p:cNvPr>
          <p:cNvSpPr>
            <a:spLocks noChangeArrowheads="1"/>
          </p:cNvSpPr>
          <p:nvPr/>
        </p:nvSpPr>
        <p:spPr bwMode="auto">
          <a:xfrm>
            <a:off x="3776952" y="1952768"/>
            <a:ext cx="3867926" cy="4447371"/>
          </a:xfrm>
          <a:prstGeom prst="rect">
            <a:avLst/>
          </a:prstGeom>
          <a:noFill/>
          <a:ln w="9525">
            <a:noFill/>
            <a:prstDash val="lgDashDotDot"/>
            <a:miter lim="800000"/>
            <a:headEnd/>
            <a:tailEnd/>
          </a:ln>
        </p:spPr>
        <p:txBody>
          <a:bodyPr wrap="square">
            <a:spAutoFit/>
          </a:bodyPr>
          <a:lstStyle/>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INTRODUCCIÓN </a:t>
            </a:r>
          </a:p>
          <a:p>
            <a:pPr marL="342900" indent="-342900">
              <a:lnSpc>
                <a:spcPts val="1000"/>
              </a:lnSpc>
              <a:spcBef>
                <a:spcPct val="50000"/>
              </a:spcBef>
              <a:buClr>
                <a:schemeClr val="tx1">
                  <a:lumMod val="75000"/>
                  <a:lumOff val="25000"/>
                </a:schemeClr>
              </a:buClr>
              <a:buFont typeface="+mj-lt"/>
              <a:buAutoNum type="arabicPeriod"/>
            </a:pPr>
            <a:endParaRPr lang="es-ES" sz="1200" dirty="0">
              <a:solidFill>
                <a:srgbClr val="333399"/>
              </a:solidFill>
              <a:latin typeface="Franklin Gothic Demi Cond" panose="020B0706030402020204" pitchFamily="34" charset="0"/>
              <a:cs typeface="BrowalliaUPC" panose="020B0604020202020204" pitchFamily="34" charset="-34"/>
            </a:endParaRPr>
          </a:p>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RESULTADO DE LAS UNIDADES DE NEGOCIO 1T 2025</a:t>
            </a:r>
          </a:p>
          <a:p>
            <a:pPr marL="365116" lvl="1">
              <a:lnSpc>
                <a:spcPts val="1000"/>
              </a:lnSpc>
              <a:buClr>
                <a:schemeClr val="tx1">
                  <a:lumMod val="75000"/>
                  <a:lumOff val="25000"/>
                </a:schemeClr>
              </a:buClr>
            </a:pPr>
            <a:endParaRPr lang="es-ES" sz="1200" dirty="0">
              <a:solidFill>
                <a:schemeClr val="tx1">
                  <a:lumMod val="75000"/>
                  <a:lumOff val="25000"/>
                </a:schemeClr>
              </a:solidFill>
              <a:cs typeface="BrowalliaUPC" panose="020B0604020202020204" pitchFamily="34" charset="-34"/>
            </a:endParaRPr>
          </a:p>
          <a:p>
            <a:pPr marL="365116" lvl="1">
              <a:lnSpc>
                <a:spcPts val="1000"/>
              </a:lnSpc>
              <a:buClr>
                <a:schemeClr val="tx1">
                  <a:lumMod val="75000"/>
                  <a:lumOff val="25000"/>
                </a:schemeClr>
              </a:buClr>
            </a:pPr>
            <a:r>
              <a:rPr lang="es-ES" sz="1200" dirty="0">
                <a:solidFill>
                  <a:schemeClr val="tx1">
                    <a:lumMod val="75000"/>
                    <a:lumOff val="25000"/>
                  </a:schemeClr>
                </a:solidFill>
                <a:cs typeface="BrowalliaUPC" panose="020B0604020202020204" pitchFamily="34" charset="-34"/>
              </a:rPr>
              <a:t>2.1 Arroz</a:t>
            </a:r>
          </a:p>
          <a:p>
            <a:pPr marL="365116" lvl="1">
              <a:lnSpc>
                <a:spcPts val="1000"/>
              </a:lnSpc>
              <a:buClr>
                <a:schemeClr val="tx1">
                  <a:lumMod val="75000"/>
                  <a:lumOff val="25000"/>
                </a:schemeClr>
              </a:buClr>
            </a:pPr>
            <a:endParaRPr lang="es-ES" sz="1200" dirty="0">
              <a:solidFill>
                <a:schemeClr val="tx1">
                  <a:lumMod val="75000"/>
                  <a:lumOff val="25000"/>
                </a:schemeClr>
              </a:solidFill>
              <a:cs typeface="BrowalliaUPC" panose="020B0604020202020204" pitchFamily="34" charset="-34"/>
            </a:endParaRPr>
          </a:p>
          <a:p>
            <a:pPr marL="365116" lvl="1">
              <a:lnSpc>
                <a:spcPts val="1000"/>
              </a:lnSpc>
              <a:buClr>
                <a:schemeClr val="tx1">
                  <a:lumMod val="75000"/>
                  <a:lumOff val="25000"/>
                </a:schemeClr>
              </a:buClr>
            </a:pPr>
            <a:r>
              <a:rPr lang="es-ES" sz="1200" dirty="0">
                <a:solidFill>
                  <a:schemeClr val="tx1">
                    <a:lumMod val="75000"/>
                    <a:lumOff val="25000"/>
                  </a:schemeClr>
                </a:solidFill>
                <a:cs typeface="BrowalliaUPC" panose="020B0604020202020204" pitchFamily="34" charset="-34"/>
              </a:rPr>
              <a:t>2.2 Pasta</a:t>
            </a:r>
          </a:p>
          <a:p>
            <a:pPr marL="365117" lvl="1">
              <a:lnSpc>
                <a:spcPts val="1000"/>
              </a:lnSpc>
              <a:buClr>
                <a:schemeClr val="tx1">
                  <a:lumMod val="75000"/>
                  <a:lumOff val="25000"/>
                </a:schemeClr>
              </a:buClr>
            </a:pPr>
            <a:endParaRPr lang="es-ES" sz="1200" dirty="0">
              <a:solidFill>
                <a:srgbClr val="333399"/>
              </a:solidFill>
              <a:latin typeface="+mj-lt"/>
              <a:cs typeface="BrowalliaUPC" panose="020B0604020202020204" pitchFamily="34" charset="-34"/>
            </a:endParaRPr>
          </a:p>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RESULTADO CONSOLIDADO DEL GRUPO 1T 2025</a:t>
            </a:r>
          </a:p>
          <a:p>
            <a:pPr marL="365116" lvl="1">
              <a:lnSpc>
                <a:spcPts val="1000"/>
              </a:lnSpc>
              <a:buClr>
                <a:schemeClr val="tx1">
                  <a:lumMod val="75000"/>
                  <a:lumOff val="25000"/>
                </a:schemeClr>
              </a:buClr>
            </a:pPr>
            <a:endParaRPr lang="es-ES" sz="1200" dirty="0">
              <a:solidFill>
                <a:schemeClr val="tx1">
                  <a:lumMod val="75000"/>
                  <a:lumOff val="25000"/>
                </a:schemeClr>
              </a:solidFill>
              <a:cs typeface="BrowalliaUPC" panose="020B0604020202020204" pitchFamily="34" charset="-34"/>
            </a:endParaRPr>
          </a:p>
          <a:p>
            <a:pPr marL="365116" lvl="1">
              <a:lnSpc>
                <a:spcPts val="1000"/>
              </a:lnSpc>
              <a:buClr>
                <a:schemeClr val="tx1">
                  <a:lumMod val="75000"/>
                  <a:lumOff val="25000"/>
                </a:schemeClr>
              </a:buClr>
            </a:pPr>
            <a:r>
              <a:rPr lang="es-ES" sz="1200" dirty="0">
                <a:solidFill>
                  <a:schemeClr val="tx1">
                    <a:lumMod val="75000"/>
                    <a:lumOff val="25000"/>
                  </a:schemeClr>
                </a:solidFill>
                <a:cs typeface="BrowalliaUPC" panose="020B0604020202020204" pitchFamily="34" charset="-34"/>
              </a:rPr>
              <a:t>3.1 Cuenta de resultados</a:t>
            </a:r>
          </a:p>
          <a:p>
            <a:pPr marL="365116" lvl="1">
              <a:lnSpc>
                <a:spcPts val="1000"/>
              </a:lnSpc>
              <a:buClr>
                <a:schemeClr val="tx1">
                  <a:lumMod val="75000"/>
                  <a:lumOff val="25000"/>
                </a:schemeClr>
              </a:buClr>
            </a:pPr>
            <a:endParaRPr lang="es-ES" sz="1200" dirty="0">
              <a:solidFill>
                <a:schemeClr val="tx1">
                  <a:lumMod val="75000"/>
                  <a:lumOff val="25000"/>
                </a:schemeClr>
              </a:solidFill>
              <a:cs typeface="BrowalliaUPC" panose="020B0604020202020204" pitchFamily="34" charset="-34"/>
            </a:endParaRPr>
          </a:p>
          <a:p>
            <a:pPr marL="365116" lvl="1">
              <a:lnSpc>
                <a:spcPts val="1000"/>
              </a:lnSpc>
              <a:buClr>
                <a:schemeClr val="tx1">
                  <a:lumMod val="75000"/>
                  <a:lumOff val="25000"/>
                </a:schemeClr>
              </a:buClr>
            </a:pPr>
            <a:r>
              <a:rPr lang="es-ES" sz="1200" dirty="0">
                <a:solidFill>
                  <a:schemeClr val="tx1">
                    <a:lumMod val="75000"/>
                    <a:lumOff val="25000"/>
                  </a:schemeClr>
                </a:solidFill>
                <a:cs typeface="BrowalliaUPC" panose="020B0604020202020204" pitchFamily="34" charset="-34"/>
              </a:rPr>
              <a:t>3.2 Evolución del endeudamiento</a:t>
            </a:r>
          </a:p>
          <a:p>
            <a:pPr marL="342900" indent="-342900">
              <a:lnSpc>
                <a:spcPts val="1000"/>
              </a:lnSpc>
              <a:spcBef>
                <a:spcPct val="50000"/>
              </a:spcBef>
              <a:buClr>
                <a:schemeClr val="tx1">
                  <a:lumMod val="75000"/>
                  <a:lumOff val="25000"/>
                </a:schemeClr>
              </a:buClr>
              <a:buFont typeface="+mj-lt"/>
              <a:buAutoNum type="arabicPeriod"/>
            </a:pPr>
            <a:endParaRPr lang="es-ES" sz="1200" dirty="0">
              <a:solidFill>
                <a:srgbClr val="0099CC"/>
              </a:solidFill>
              <a:latin typeface="Franklin Gothic Demi Cond" panose="020B0706030402020204" pitchFamily="34" charset="0"/>
              <a:cs typeface="BrowalliaUPC" panose="020B0604020202020204" pitchFamily="34" charset="-34"/>
            </a:endParaRPr>
          </a:p>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CONCLUSIÓN</a:t>
            </a:r>
          </a:p>
          <a:p>
            <a:pPr marL="342900" indent="-342900">
              <a:lnSpc>
                <a:spcPts val="1000"/>
              </a:lnSpc>
              <a:spcBef>
                <a:spcPct val="50000"/>
              </a:spcBef>
              <a:buClr>
                <a:schemeClr val="tx1">
                  <a:lumMod val="75000"/>
                  <a:lumOff val="25000"/>
                </a:schemeClr>
              </a:buClr>
              <a:buFont typeface="+mj-lt"/>
              <a:buAutoNum type="arabicPeriod"/>
            </a:pPr>
            <a:endParaRPr lang="es-ES" sz="1200" dirty="0">
              <a:solidFill>
                <a:srgbClr val="333399"/>
              </a:solidFill>
              <a:latin typeface="Franklin Gothic Demi Cond" panose="020B0706030402020204" pitchFamily="34" charset="0"/>
              <a:cs typeface="BrowalliaUPC" panose="020B0604020202020204" pitchFamily="34" charset="-34"/>
            </a:endParaRPr>
          </a:p>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CALENDARIO CORPORATIVO 2025</a:t>
            </a:r>
          </a:p>
          <a:p>
            <a:pPr marL="342900" indent="-342900">
              <a:lnSpc>
                <a:spcPts val="1000"/>
              </a:lnSpc>
              <a:spcBef>
                <a:spcPct val="50000"/>
              </a:spcBef>
              <a:buClr>
                <a:srgbClr val="336699"/>
              </a:buClr>
              <a:buFont typeface="+mj-lt"/>
              <a:buAutoNum type="arabicPeriod"/>
            </a:pPr>
            <a:endParaRPr lang="es-ES" sz="1200" dirty="0">
              <a:solidFill>
                <a:srgbClr val="333399"/>
              </a:solidFill>
              <a:latin typeface="Franklin Gothic Demi Cond" panose="020B0706030402020204" pitchFamily="34" charset="0"/>
              <a:cs typeface="BrowalliaUPC" panose="020B0604020202020204" pitchFamily="34" charset="-34"/>
            </a:endParaRPr>
          </a:p>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CÁLCULO MEDIDAS ALTERNATIVAS DE RENDIMIENTO</a:t>
            </a:r>
          </a:p>
          <a:p>
            <a:pPr marL="342900" indent="-342900">
              <a:lnSpc>
                <a:spcPts val="1000"/>
              </a:lnSpc>
              <a:spcBef>
                <a:spcPct val="50000"/>
              </a:spcBef>
              <a:buClr>
                <a:srgbClr val="336699"/>
              </a:buClr>
              <a:buFont typeface="+mj-lt"/>
              <a:buAutoNum type="arabicPeriod"/>
            </a:pPr>
            <a:endParaRPr lang="es-ES" sz="1200" dirty="0">
              <a:solidFill>
                <a:srgbClr val="333399"/>
              </a:solidFill>
              <a:latin typeface="Franklin Gothic Demi Cond" panose="020B0706030402020204" pitchFamily="34" charset="0"/>
              <a:cs typeface="BrowalliaUPC" panose="020B0604020202020204" pitchFamily="34" charset="-34"/>
            </a:endParaRPr>
          </a:p>
          <a:p>
            <a:pPr marL="342900" indent="-342900">
              <a:lnSpc>
                <a:spcPts val="1000"/>
              </a:lnSpc>
              <a:spcBef>
                <a:spcPct val="50000"/>
              </a:spcBef>
              <a:buClr>
                <a:srgbClr val="336699"/>
              </a:buClr>
              <a:buFont typeface="+mj-lt"/>
              <a:buAutoNum type="arabicPeriod"/>
            </a:pPr>
            <a:r>
              <a:rPr lang="es-ES" sz="1200" dirty="0">
                <a:solidFill>
                  <a:srgbClr val="336699"/>
                </a:solidFill>
                <a:latin typeface="Franklin Gothic Demi Cond" panose="020B0706030402020204" pitchFamily="34" charset="0"/>
                <a:cs typeface="BrowalliaUPC" panose="020B0604020202020204" pitchFamily="34" charset="-34"/>
              </a:rPr>
              <a:t>ADVERTENCIA LEGAL</a:t>
            </a:r>
          </a:p>
          <a:p>
            <a:pPr>
              <a:spcBef>
                <a:spcPct val="50000"/>
              </a:spcBef>
              <a:buClr>
                <a:srgbClr val="136FA0"/>
              </a:buClr>
            </a:pPr>
            <a:endParaRPr lang="es-ES" sz="1400" dirty="0">
              <a:solidFill>
                <a:srgbClr val="333399"/>
              </a:solidFill>
              <a:latin typeface="+mj-lt"/>
              <a:ea typeface="Arial Unicode MS" pitchFamily="34" charset="-128"/>
              <a:cs typeface="Arial Unicode MS" pitchFamily="34" charset="-128"/>
            </a:endParaRPr>
          </a:p>
          <a:p>
            <a:pPr marL="342891" indent="-342891">
              <a:spcBef>
                <a:spcPct val="50000"/>
              </a:spcBef>
              <a:buClr>
                <a:srgbClr val="136FA0"/>
              </a:buClr>
              <a:buFont typeface="+mj-lt"/>
              <a:buAutoNum type="arabicPeriod"/>
            </a:pPr>
            <a:endParaRPr lang="es-ES" sz="1400" dirty="0">
              <a:solidFill>
                <a:srgbClr val="333399"/>
              </a:solidFill>
              <a:latin typeface="+mj-lt"/>
              <a:ea typeface="Arial Unicode MS" pitchFamily="34" charset="-128"/>
              <a:cs typeface="Arial Unicode MS" pitchFamily="34" charset="-128"/>
            </a:endParaRPr>
          </a:p>
        </p:txBody>
      </p:sp>
      <p:pic>
        <p:nvPicPr>
          <p:cNvPr id="10" name="Imagen 17">
            <a:extLst>
              <a:ext uri="{FF2B5EF4-FFF2-40B4-BE49-F238E27FC236}">
                <a16:creationId xmlns:a16="http://schemas.microsoft.com/office/drawing/2014/main" id="{04D8ED9D-A1DD-4CB5-B70E-67289FDC05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3779" y="886206"/>
            <a:ext cx="685803" cy="267963"/>
          </a:xfrm>
          <a:prstGeom prst="rect">
            <a:avLst/>
          </a:prstGeom>
        </p:spPr>
      </p:pic>
    </p:spTree>
    <p:extLst>
      <p:ext uri="{BB962C8B-B14F-4D97-AF65-F5344CB8AC3E}">
        <p14:creationId xmlns:p14="http://schemas.microsoft.com/office/powerpoint/2010/main" val="117208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0"/>
          <p:cNvSpPr/>
          <p:nvPr/>
        </p:nvSpPr>
        <p:spPr>
          <a:xfrm>
            <a:off x="515031" y="241200"/>
            <a:ext cx="3039922" cy="523220"/>
          </a:xfrm>
          <a:prstGeom prst="rect">
            <a:avLst/>
          </a:prstGeom>
        </p:spPr>
        <p:txBody>
          <a:bodyPr wrap="square">
            <a:spAutoFit/>
          </a:bodyPr>
          <a:lstStyle/>
          <a:p>
            <a:pPr algn="ctr"/>
            <a:r>
              <a:rPr lang="es-ES" sz="2800">
                <a:solidFill>
                  <a:srgbClr val="336699"/>
                </a:solidFill>
                <a:latin typeface="Franklin Gothic Medium Cond" panose="020B0606030402020204" pitchFamily="34" charset="0"/>
                <a:cs typeface="Arial" panose="020B0604020202020204" pitchFamily="34" charset="0"/>
              </a:rPr>
              <a:t>1. Introducción</a:t>
            </a:r>
          </a:p>
        </p:txBody>
      </p:sp>
      <p:sp>
        <p:nvSpPr>
          <p:cNvPr id="10" name="3 Marcador de número de diapositiva">
            <a:extLst>
              <a:ext uri="{FF2B5EF4-FFF2-40B4-BE49-F238E27FC236}">
                <a16:creationId xmlns:a16="http://schemas.microsoft.com/office/drawing/2014/main" id="{BDA09DF5-F9D3-4B75-A642-CD09773BB3DD}"/>
              </a:ext>
            </a:extLst>
          </p:cNvPr>
          <p:cNvSpPr txBox="1">
            <a:spLocks/>
          </p:cNvSpPr>
          <p:nvPr/>
        </p:nvSpPr>
        <p:spPr>
          <a:xfrm>
            <a:off x="9325558" y="625414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3</a:t>
            </a:fld>
            <a:endParaRPr lang="es-ES"/>
          </a:p>
        </p:txBody>
      </p:sp>
      <p:pic>
        <p:nvPicPr>
          <p:cNvPr id="8" name="Imagen 17">
            <a:extLst>
              <a:ext uri="{FF2B5EF4-FFF2-40B4-BE49-F238E27FC236}">
                <a16:creationId xmlns:a16="http://schemas.microsoft.com/office/drawing/2014/main" id="{9116DFBC-B767-44A8-97F2-6EF6830C4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0762" y="5986185"/>
            <a:ext cx="685803" cy="267963"/>
          </a:xfrm>
          <a:prstGeom prst="rect">
            <a:avLst/>
          </a:prstGeom>
        </p:spPr>
      </p:pic>
      <p:pic>
        <p:nvPicPr>
          <p:cNvPr id="6" name="Imagen 5" descr="Imagen que contiene tabla, refrigerador, joven, sostener&#10;&#10;Descripción generada automáticamente">
            <a:extLst>
              <a:ext uri="{FF2B5EF4-FFF2-40B4-BE49-F238E27FC236}">
                <a16:creationId xmlns:a16="http://schemas.microsoft.com/office/drawing/2014/main" id="{9546C7EE-011F-52F4-9417-A10603BDB4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3023835" y="3023950"/>
            <a:ext cx="1641867" cy="5461129"/>
          </a:xfrm>
          <a:prstGeom prst="rect">
            <a:avLst/>
          </a:prstGeom>
          <a:ln>
            <a:noFill/>
          </a:ln>
          <a:effectLst>
            <a:softEdge rad="112500"/>
          </a:effectLst>
        </p:spPr>
      </p:pic>
      <p:sp>
        <p:nvSpPr>
          <p:cNvPr id="12" name="Marcador de contenido 2">
            <a:extLst>
              <a:ext uri="{FF2B5EF4-FFF2-40B4-BE49-F238E27FC236}">
                <a16:creationId xmlns:a16="http://schemas.microsoft.com/office/drawing/2014/main" id="{6620E1A2-5204-0CDD-83FF-9061B29ABAB3}"/>
              </a:ext>
            </a:extLst>
          </p:cNvPr>
          <p:cNvSpPr txBox="1">
            <a:spLocks/>
          </p:cNvSpPr>
          <p:nvPr/>
        </p:nvSpPr>
        <p:spPr>
          <a:xfrm>
            <a:off x="744358" y="737833"/>
            <a:ext cx="10816271" cy="42788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a:buClr>
                <a:schemeClr val="bg2"/>
              </a:buClr>
              <a:buBlip>
                <a:blip r:embed="rId5"/>
              </a:buBlip>
            </a:pPr>
            <a:endParaRPr lang="es-ES" sz="1200" dirty="0">
              <a:highlight>
                <a:srgbClr val="FFFFFF"/>
              </a:highlight>
              <a:latin typeface="Tahoma" pitchFamily="34" charset="0"/>
            </a:endParaRPr>
          </a:p>
          <a:p>
            <a:pPr marL="363538" indent="-171450" algn="just">
              <a:buClr>
                <a:schemeClr val="bg2"/>
              </a:buClr>
              <a:buBlip>
                <a:blip r:embed="rId5"/>
              </a:buBlip>
            </a:pPr>
            <a:r>
              <a:rPr lang="es-ES" sz="1200" dirty="0">
                <a:highlight>
                  <a:srgbClr val="FFFFFF"/>
                </a:highlight>
                <a:latin typeface="Tahoma" pitchFamily="34" charset="0"/>
              </a:rPr>
              <a:t>La positiva evolución de nuestros negocios en el primer trimestre nos ha permitido alcanzar unos buenos resultados, consolidando nuestra posición de liderazgo. Las ventas marquistas siguen fuertes y crecen, particularmente en nuestras categorías de mayor valor añadido (microondas, gnocchi, pasta fresca premium, Tilda, Garofalo), si bien coyunturalmente hay una ligera reducción en ventas industriales.</a:t>
            </a:r>
          </a:p>
          <a:p>
            <a:pPr marL="363538" indent="-171450" algn="just">
              <a:buClr>
                <a:schemeClr val="bg2"/>
              </a:buClr>
              <a:buBlip>
                <a:blip r:embed="rId5"/>
              </a:buBlip>
            </a:pPr>
            <a:endParaRPr lang="es-ES" sz="1200" dirty="0">
              <a:highlight>
                <a:srgbClr val="FFFFFF"/>
              </a:highlight>
              <a:latin typeface="Tahoma" pitchFamily="34" charset="0"/>
            </a:endParaRPr>
          </a:p>
          <a:p>
            <a:pPr marL="363538" indent="-171450" algn="just">
              <a:buClr>
                <a:schemeClr val="bg2"/>
              </a:buClr>
              <a:buBlip>
                <a:blip r:embed="rId5"/>
              </a:buBlip>
            </a:pPr>
            <a:r>
              <a:rPr lang="es-ES" sz="1200" dirty="0">
                <a:highlight>
                  <a:srgbClr val="FFFFFF"/>
                </a:highlight>
                <a:latin typeface="Tahoma" pitchFamily="34" charset="0"/>
              </a:rPr>
              <a:t>Las lluvias, las buenas cosechas y la reapertura de las exportaciones de arroz de la India están propiciando una tendencia bajista en los precios del arroz.</a:t>
            </a:r>
          </a:p>
          <a:p>
            <a:pPr marL="363538" indent="-171450" algn="just">
              <a:buClr>
                <a:schemeClr val="bg2"/>
              </a:buClr>
              <a:buBlip>
                <a:blip r:embed="rId5"/>
              </a:buBlip>
            </a:pPr>
            <a:endParaRPr lang="es-ES" sz="1200" dirty="0">
              <a:highlight>
                <a:srgbClr val="FFFFFF"/>
              </a:highlight>
              <a:latin typeface="Tahoma" pitchFamily="34" charset="0"/>
            </a:endParaRPr>
          </a:p>
          <a:p>
            <a:pPr marL="363538" indent="-171450" algn="just">
              <a:buClr>
                <a:schemeClr val="bg2"/>
              </a:buClr>
              <a:buBlip>
                <a:blip r:embed="rId5"/>
              </a:buBlip>
            </a:pPr>
            <a:r>
              <a:rPr lang="es-ES" sz="1200" dirty="0">
                <a:highlight>
                  <a:srgbClr val="FFFFFF"/>
                </a:highlight>
                <a:latin typeface="Tahoma" pitchFamily="34" charset="0"/>
              </a:rPr>
              <a:t>Los aranceles anunciados por Trump a las importaciones de Tailandia (36%), India (27%) y Europa (20%) han llevado a acelerar nuestras entregas en EEUU de los arroces de importación. Veremos cómo terminan las negociaciones, pero en todo caso, tendrán un impacto global en nuestro negocio menor al de nuestra competencia gracias a nuestra fuerte presencia industrial local y plataforma global de suministro.</a:t>
            </a:r>
            <a:endParaRPr lang="es-ES" sz="1200" dirty="0">
              <a:highlight>
                <a:srgbClr val="FFFF00"/>
              </a:highlight>
              <a:latin typeface="Tahoma" pitchFamily="34" charset="0"/>
            </a:endParaRPr>
          </a:p>
          <a:p>
            <a:pPr marL="363538" indent="-171450" algn="just">
              <a:buClr>
                <a:schemeClr val="bg2"/>
              </a:buClr>
              <a:buBlip>
                <a:blip r:embed="rId5"/>
              </a:buBlip>
            </a:pPr>
            <a:endParaRPr lang="es-ES" sz="1200" dirty="0">
              <a:highlight>
                <a:srgbClr val="FFFFFF"/>
              </a:highlight>
              <a:latin typeface="Tahoma" pitchFamily="34" charset="0"/>
            </a:endParaRPr>
          </a:p>
          <a:p>
            <a:pPr marL="363538" indent="-171450" algn="just">
              <a:buClr>
                <a:schemeClr val="bg2"/>
              </a:buClr>
              <a:buBlip>
                <a:blip r:embed="rId5"/>
              </a:buBlip>
            </a:pPr>
            <a:r>
              <a:rPr lang="es-ES" sz="1200" dirty="0">
                <a:highlight>
                  <a:srgbClr val="FFFFFF"/>
                </a:highlight>
                <a:latin typeface="Tahoma" pitchFamily="34" charset="0"/>
              </a:rPr>
              <a:t>En el ámbito de las materias primas de nuestra división de pasta, destacar que se ha producido una subida importante de precios del huevo a causa de la gripe aviar y de los lácteos, lo que afecta a nuestro negocio de pasta fresca. Por otro lado, el precio de la </a:t>
            </a:r>
            <a:r>
              <a:rPr lang="es-ES" sz="1200" dirty="0" err="1">
                <a:highlight>
                  <a:srgbClr val="FFFFFF"/>
                </a:highlight>
                <a:latin typeface="Tahoma" pitchFamily="34" charset="0"/>
              </a:rPr>
              <a:t>semolina</a:t>
            </a:r>
            <a:r>
              <a:rPr lang="es-ES" sz="1200" dirty="0">
                <a:highlight>
                  <a:srgbClr val="FFFFFF"/>
                </a:highlight>
                <a:latin typeface="Tahoma" pitchFamily="34" charset="0"/>
              </a:rPr>
              <a:t> y de los copos de patata se mantienen estables, algo más relevante para nuestro importante negocio de gnocchi.</a:t>
            </a:r>
          </a:p>
          <a:p>
            <a:pPr marL="363538" indent="-171450" algn="just">
              <a:buClr>
                <a:schemeClr val="bg2"/>
              </a:buClr>
              <a:buBlip>
                <a:blip r:embed="rId5"/>
              </a:buBlip>
            </a:pPr>
            <a:endParaRPr lang="es-ES" sz="1200" dirty="0">
              <a:highlight>
                <a:srgbClr val="FFFFFF"/>
              </a:highlight>
              <a:latin typeface="Tahoma" pitchFamily="34" charset="0"/>
            </a:endParaRPr>
          </a:p>
          <a:p>
            <a:pPr marL="192088" indent="0" algn="just">
              <a:buClr>
                <a:schemeClr val="bg2"/>
              </a:buClr>
              <a:buNone/>
            </a:pPr>
            <a:endParaRPr lang="es-ES" sz="1200" dirty="0">
              <a:highlight>
                <a:srgbClr val="FFFFFF"/>
              </a:highlight>
              <a:latin typeface="Tahoma" pitchFamily="34" charset="0"/>
            </a:endParaRPr>
          </a:p>
          <a:p>
            <a:pPr marL="363538" indent="-171450" algn="just">
              <a:buClr>
                <a:schemeClr val="bg2"/>
              </a:buClr>
              <a:buBlip>
                <a:blip r:embed="rId5"/>
              </a:buBlip>
            </a:pPr>
            <a:endParaRPr lang="es-ES" sz="1200" dirty="0">
              <a:highlight>
                <a:srgbClr val="FFFFFF"/>
              </a:highlight>
              <a:latin typeface="Tahoma" pitchFamily="34" charset="0"/>
            </a:endParaRPr>
          </a:p>
          <a:p>
            <a:pPr marL="363538" indent="-171450" algn="just">
              <a:buClr>
                <a:schemeClr val="bg2"/>
              </a:buClr>
              <a:buBlip>
                <a:blip r:embed="rId5"/>
              </a:buBlip>
            </a:pPr>
            <a:endParaRPr lang="es-ES" sz="1200" dirty="0">
              <a:highlight>
                <a:srgbClr val="FFFFFF"/>
              </a:highlight>
              <a:latin typeface="Tahoma" pitchFamily="34" charset="0"/>
            </a:endParaRPr>
          </a:p>
          <a:p>
            <a:pPr marL="363538" indent="-171450" algn="just">
              <a:buClr>
                <a:schemeClr val="bg2"/>
              </a:buClr>
              <a:buBlip>
                <a:blip r:embed="rId5"/>
              </a:buBlip>
            </a:pPr>
            <a:endParaRPr lang="es-ES" sz="1200" dirty="0">
              <a:highlight>
                <a:srgbClr val="FFFFFF"/>
              </a:highlight>
              <a:latin typeface="Tahoma" pitchFamily="34" charset="0"/>
            </a:endParaRPr>
          </a:p>
        </p:txBody>
      </p:sp>
    </p:spTree>
    <p:extLst>
      <p:ext uri="{BB962C8B-B14F-4D97-AF65-F5344CB8AC3E}">
        <p14:creationId xmlns:p14="http://schemas.microsoft.com/office/powerpoint/2010/main" val="295459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0"/>
          <p:cNvSpPr/>
          <p:nvPr/>
        </p:nvSpPr>
        <p:spPr>
          <a:xfrm>
            <a:off x="1028226" y="241689"/>
            <a:ext cx="4739203"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2.1.1 Arroz 1Q 2025</a:t>
            </a:r>
          </a:p>
        </p:txBody>
      </p:sp>
      <p:sp>
        <p:nvSpPr>
          <p:cNvPr id="14" name="Marcador de contenido 2">
            <a:extLst>
              <a:ext uri="{FF2B5EF4-FFF2-40B4-BE49-F238E27FC236}">
                <a16:creationId xmlns:a16="http://schemas.microsoft.com/office/drawing/2014/main" id="{751CA5E9-4DA1-4E11-930E-C8BA86B5C29B}"/>
              </a:ext>
            </a:extLst>
          </p:cNvPr>
          <p:cNvSpPr txBox="1">
            <a:spLocks/>
          </p:cNvSpPr>
          <p:nvPr/>
        </p:nvSpPr>
        <p:spPr>
          <a:xfrm>
            <a:off x="1812263" y="529815"/>
            <a:ext cx="8398536"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179388" algn="just" defTabSz="914400">
              <a:buClr>
                <a:schemeClr val="bg2"/>
              </a:buClr>
              <a:buBlip>
                <a:blip r:embed="rId3"/>
              </a:buBlip>
            </a:pPr>
            <a:endParaRPr lang="es-ES" sz="1200">
              <a:latin typeface="Tahoma" pitchFamily="34" charset="0"/>
            </a:endParaRPr>
          </a:p>
          <a:p>
            <a:pPr marL="363538" indent="-171450" algn="just">
              <a:buClr>
                <a:schemeClr val="bg2"/>
              </a:buClr>
              <a:buBlip>
                <a:blip r:embed="rId4"/>
              </a:buBlip>
            </a:pPr>
            <a:endParaRPr lang="es-ES" sz="1200">
              <a:latin typeface="Tahoma" pitchFamily="34" charset="0"/>
            </a:endParaRPr>
          </a:p>
        </p:txBody>
      </p:sp>
      <p:pic>
        <p:nvPicPr>
          <p:cNvPr id="19" name="Imagen 17">
            <a:extLst>
              <a:ext uri="{FF2B5EF4-FFF2-40B4-BE49-F238E27FC236}">
                <a16:creationId xmlns:a16="http://schemas.microsoft.com/office/drawing/2014/main" id="{8AE14D0B-8882-42C1-A3F7-A6654F55F5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0601" y="5952559"/>
            <a:ext cx="685803" cy="267963"/>
          </a:xfrm>
          <a:prstGeom prst="rect">
            <a:avLst/>
          </a:prstGeom>
        </p:spPr>
      </p:pic>
      <p:sp>
        <p:nvSpPr>
          <p:cNvPr id="2" name="Rectángulo 1">
            <a:extLst>
              <a:ext uri="{FF2B5EF4-FFF2-40B4-BE49-F238E27FC236}">
                <a16:creationId xmlns:a16="http://schemas.microsoft.com/office/drawing/2014/main" id="{7EB08037-73F6-4D1F-84D7-0449C368893E}"/>
              </a:ext>
            </a:extLst>
          </p:cNvPr>
          <p:cNvSpPr/>
          <p:nvPr/>
        </p:nvSpPr>
        <p:spPr>
          <a:xfrm>
            <a:off x="783771" y="940402"/>
            <a:ext cx="10879493" cy="3785652"/>
          </a:xfrm>
          <a:prstGeom prst="rect">
            <a:avLst/>
          </a:prstGeom>
        </p:spPr>
        <p:txBody>
          <a:bodyPr wrap="square">
            <a:spAutoFit/>
          </a:bodyPr>
          <a:lstStyle/>
          <a:p>
            <a:pPr marL="363538" indent="-171450" algn="just">
              <a:buClr>
                <a:schemeClr val="bg2"/>
              </a:buClr>
              <a:buBlip>
                <a:blip r:embed="rId4"/>
              </a:buBlip>
            </a:pPr>
            <a:r>
              <a:rPr lang="es-ES" sz="1200" dirty="0">
                <a:latin typeface="Tahoma" panose="020B0604030504040204" pitchFamily="34" charset="0"/>
                <a:ea typeface="Tahoma" panose="020B0604030504040204" pitchFamily="34" charset="0"/>
                <a:cs typeface="Tahoma" panose="020B0604030504040204" pitchFamily="34" charset="0"/>
              </a:rPr>
              <a:t>En 2025, en España, los mercados de materias primas han seguido la tónica de precios altos similares a los del año anterior, sobre todo en los granos perlados, tendencia que debería revertirse en los próximos meses pues las fuertes lluvias han cambiado la situación de los embalses en España. Así, con los embalses de riego del Guadalquivir al 52% y los del Guadiana al 70%, se va a poder sembrar el 100% de la superficie en Andalucía y Extremadura.</a:t>
            </a:r>
          </a:p>
          <a:p>
            <a:pPr marL="363538" indent="-171450" algn="just">
              <a:buClr>
                <a:schemeClr val="bg2"/>
              </a:buClr>
              <a:buBlip>
                <a:blip r:embed="rId4"/>
              </a:buBlip>
            </a:pPr>
            <a:endParaRPr lang="es-ES"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a:buClr>
                <a:schemeClr val="bg2"/>
              </a:buClr>
              <a:buBlip>
                <a:blip r:embed="rId4"/>
              </a:buBlip>
            </a:pPr>
            <a:r>
              <a:rPr lang="es-ES" sz="1200" dirty="0">
                <a:latin typeface="Tahoma" panose="020B0604030504040204" pitchFamily="34" charset="0"/>
                <a:ea typeface="Tahoma" panose="020B0604030504040204" pitchFamily="34" charset="0"/>
                <a:cs typeface="Tahoma" panose="020B0604030504040204" pitchFamily="34" charset="0"/>
              </a:rPr>
              <a:t>La situación en los mercados internacionales es bajista tras la reapertura de India y las buenas cosechas del Cono Sur. En el trimestre hemos cerrado las compras de basmati en la India a precios inferiores a los de la campaña pasada, si bien por nuestra política de envejecimiento, el impacto no comenzará a apreciarse hasta verano.</a:t>
            </a:r>
          </a:p>
          <a:p>
            <a:pPr marL="363538" indent="-171450" algn="just">
              <a:buClr>
                <a:schemeClr val="bg2"/>
              </a:buClr>
              <a:buBlip>
                <a:blip r:embed="rId4"/>
              </a:buBlip>
            </a:pPr>
            <a:endParaRPr lang="es-ES"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a:buClr>
                <a:schemeClr val="bg2"/>
              </a:buClr>
              <a:buBlip>
                <a:blip r:embed="rId4"/>
              </a:buBlip>
            </a:pPr>
            <a:r>
              <a:rPr lang="es-ES" sz="1200" dirty="0">
                <a:latin typeface="Tahoma" panose="020B0604030504040204" pitchFamily="34" charset="0"/>
                <a:ea typeface="Tahoma" panose="020B0604030504040204" pitchFamily="34" charset="0"/>
                <a:cs typeface="Tahoma" panose="020B0604030504040204" pitchFamily="34" charset="0"/>
              </a:rPr>
              <a:t>El mercado de la materia prima en EEUU presenta también unos niveles bajos e inferiores a la pasada campaña, como consecuencia de (i) la dificultad de exportación por la competencia asiática, y (</a:t>
            </a:r>
            <a:r>
              <a:rPr lang="es-ES" sz="1200" dirty="0" err="1">
                <a:latin typeface="Tahoma" panose="020B0604030504040204" pitchFamily="34" charset="0"/>
                <a:ea typeface="Tahoma" panose="020B0604030504040204" pitchFamily="34" charset="0"/>
                <a:cs typeface="Tahoma" panose="020B0604030504040204" pitchFamily="34" charset="0"/>
              </a:rPr>
              <a:t>ii</a:t>
            </a:r>
            <a:r>
              <a:rPr lang="es-ES" sz="1200" dirty="0">
                <a:latin typeface="Tahoma" panose="020B0604030504040204" pitchFamily="34" charset="0"/>
                <a:ea typeface="Tahoma" panose="020B0604030504040204" pitchFamily="34" charset="0"/>
                <a:cs typeface="Tahoma" panose="020B0604030504040204" pitchFamily="34" charset="0"/>
              </a:rPr>
              <a:t>) la expectativa de una superficie de siembra similar a la de 2024. En este contexto, el retraso en la siembra por las importantes lluvias de primavera y el importante </a:t>
            </a:r>
            <a:r>
              <a:rPr lang="es-ES" sz="1200" i="1" dirty="0" err="1">
                <a:latin typeface="Tahoma" panose="020B0604030504040204" pitchFamily="34" charset="0"/>
                <a:ea typeface="Tahoma" panose="020B0604030504040204" pitchFamily="34" charset="0"/>
                <a:cs typeface="Tahoma" panose="020B0604030504040204" pitchFamily="34" charset="0"/>
              </a:rPr>
              <a:t>carry-over</a:t>
            </a:r>
            <a:r>
              <a:rPr lang="es-ES" sz="1200" dirty="0">
                <a:latin typeface="Tahoma" panose="020B0604030504040204" pitchFamily="34" charset="0"/>
                <a:ea typeface="Tahoma" panose="020B0604030504040204" pitchFamily="34" charset="0"/>
                <a:cs typeface="Tahoma" panose="020B0604030504040204" pitchFamily="34" charset="0"/>
              </a:rPr>
              <a:t> no debería afectar a los precios.</a:t>
            </a:r>
          </a:p>
          <a:p>
            <a:pPr marL="363538" indent="-171450" algn="just">
              <a:buClr>
                <a:schemeClr val="bg2"/>
              </a:buClr>
              <a:buBlip>
                <a:blip r:embed="rId4"/>
              </a:buBlip>
            </a:pPr>
            <a:endParaRPr lang="es-ES"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a:buClr>
                <a:schemeClr val="bg2"/>
              </a:buClr>
              <a:buBlip>
                <a:blip r:embed="rId4"/>
              </a:buBlip>
            </a:pPr>
            <a:r>
              <a:rPr lang="es-ES" sz="1200" dirty="0">
                <a:latin typeface="Tahoma" panose="020B0604030504040204" pitchFamily="34" charset="0"/>
                <a:ea typeface="Tahoma" panose="020B0604030504040204" pitchFamily="34" charset="0"/>
                <a:cs typeface="Tahoma" panose="020B0604030504040204" pitchFamily="34" charset="0"/>
              </a:rPr>
              <a:t>La incertidumbre arancelaria nos ha llevado a agilizar las importaciones de arroces fragantes (basmati y </a:t>
            </a:r>
            <a:r>
              <a:rPr lang="es-ES" sz="1200" dirty="0" err="1">
                <a:latin typeface="Tahoma" panose="020B0604030504040204" pitchFamily="34" charset="0"/>
                <a:ea typeface="Tahoma" panose="020B0604030504040204" pitchFamily="34" charset="0"/>
                <a:cs typeface="Tahoma" panose="020B0604030504040204" pitchFamily="34" charset="0"/>
              </a:rPr>
              <a:t>jazmin</a:t>
            </a:r>
            <a:r>
              <a:rPr lang="es-ES" sz="1200">
                <a:latin typeface="Tahoma" panose="020B0604030504040204" pitchFamily="34" charset="0"/>
                <a:ea typeface="Tahoma" panose="020B0604030504040204" pitchFamily="34" charset="0"/>
                <a:cs typeface="Tahoma" panose="020B0604030504040204" pitchFamily="34" charset="0"/>
              </a:rPr>
              <a:t>), </a:t>
            </a:r>
            <a:r>
              <a:rPr lang="es-ES" sz="1200" dirty="0">
                <a:latin typeface="Tahoma" panose="020B0604030504040204" pitchFamily="34" charset="0"/>
                <a:ea typeface="Tahoma" panose="020B0604030504040204" pitchFamily="34" charset="0"/>
                <a:cs typeface="Tahoma" panose="020B0604030504040204" pitchFamily="34" charset="0"/>
              </a:rPr>
              <a:t>así como de productos microondas mientras se rematan las inversiones en EEUU de ampliación de capacidad.</a:t>
            </a:r>
          </a:p>
          <a:p>
            <a:pPr marL="363538" indent="-171450" algn="just">
              <a:buClr>
                <a:schemeClr val="bg2"/>
              </a:buClr>
              <a:buBlip>
                <a:blip r:embed="rId4"/>
              </a:buBlip>
            </a:pPr>
            <a:endParaRPr lang="es-ES"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a:buClr>
                <a:schemeClr val="bg2"/>
              </a:buClr>
              <a:buBlip>
                <a:blip r:embed="rId4"/>
              </a:buBlip>
            </a:pPr>
            <a:r>
              <a:rPr lang="es-ES" sz="1200" dirty="0">
                <a:latin typeface="Tahoma" panose="020B0604030504040204" pitchFamily="34" charset="0"/>
                <a:ea typeface="Tahoma" panose="020B0604030504040204" pitchFamily="34" charset="0"/>
                <a:cs typeface="Tahoma" panose="020B0604030504040204" pitchFamily="34" charset="0"/>
              </a:rPr>
              <a:t>En otras geografías los bajos precios existentes también han aconsejado posiciones largas, incrementándose nuestro circulante.</a:t>
            </a:r>
          </a:p>
          <a:p>
            <a:pPr marL="363538" indent="-171450" algn="just">
              <a:buClr>
                <a:schemeClr val="bg2"/>
              </a:buClr>
              <a:buBlip>
                <a:blip r:embed="rId4"/>
              </a:buBlip>
            </a:pPr>
            <a:endParaRPr lang="es-ES"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a:buClr>
                <a:schemeClr val="bg2"/>
              </a:buClr>
              <a:buBlip>
                <a:blip r:embed="rId4"/>
              </a:buBlip>
            </a:pPr>
            <a:r>
              <a:rPr lang="es-ES" sz="1200" dirty="0">
                <a:latin typeface="Tahoma" panose="020B0604030504040204" pitchFamily="34" charset="0"/>
                <a:ea typeface="Tahoma" panose="020B0604030504040204" pitchFamily="34" charset="0"/>
                <a:cs typeface="Tahoma" panose="020B0604030504040204" pitchFamily="34" charset="0"/>
              </a:rPr>
              <a:t>Buen comportamiento de nuestras marcas, particularmente en microondas y aromáticos, en las distintas geografías, a excepción de Francia, por la reducción de la actividad promocional ante el cambio de los códigos de barras en nuestro portafolio, una vez finalizados los servicios transitorios tras la venta de </a:t>
            </a:r>
            <a:r>
              <a:rPr lang="es-ES" sz="1200" dirty="0" err="1">
                <a:latin typeface="Tahoma" panose="020B0604030504040204" pitchFamily="34" charset="0"/>
                <a:ea typeface="Tahoma" panose="020B0604030504040204" pitchFamily="34" charset="0"/>
                <a:cs typeface="Tahoma" panose="020B0604030504040204" pitchFamily="34" charset="0"/>
              </a:rPr>
              <a:t>Panzani</a:t>
            </a:r>
            <a:r>
              <a:rPr lang="es-ES" sz="1200" dirty="0">
                <a:latin typeface="Tahoma" panose="020B0604030504040204" pitchFamily="34" charset="0"/>
                <a:ea typeface="Tahoma" panose="020B0604030504040204" pitchFamily="34" charset="0"/>
                <a:cs typeface="Tahoma" panose="020B0604030504040204" pitchFamily="34" charset="0"/>
              </a:rPr>
              <a:t>.</a:t>
            </a:r>
          </a:p>
        </p:txBody>
      </p:sp>
      <p:sp>
        <p:nvSpPr>
          <p:cNvPr id="29" name="3 Marcador de número de diapositiva">
            <a:extLst>
              <a:ext uri="{FF2B5EF4-FFF2-40B4-BE49-F238E27FC236}">
                <a16:creationId xmlns:a16="http://schemas.microsoft.com/office/drawing/2014/main" id="{F1A25279-831B-4C0D-948A-BFDDE4AB81D7}"/>
              </a:ext>
            </a:extLst>
          </p:cNvPr>
          <p:cNvSpPr txBox="1">
            <a:spLocks/>
          </p:cNvSpPr>
          <p:nvPr/>
        </p:nvSpPr>
        <p:spPr>
          <a:xfrm>
            <a:off x="9488842" y="621330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4</a:t>
            </a:fld>
            <a:endParaRPr lang="es-ES"/>
          </a:p>
        </p:txBody>
      </p:sp>
      <p:pic>
        <p:nvPicPr>
          <p:cNvPr id="4" name="Imagen 3">
            <a:extLst>
              <a:ext uri="{FF2B5EF4-FFF2-40B4-BE49-F238E27FC236}">
                <a16:creationId xmlns:a16="http://schemas.microsoft.com/office/drawing/2014/main" id="{AB2C1F8D-7270-16EB-F949-7DA9238F13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86505" y="5203903"/>
            <a:ext cx="926174" cy="1355505"/>
          </a:xfrm>
          <a:prstGeom prst="rect">
            <a:avLst/>
          </a:prstGeom>
        </p:spPr>
      </p:pic>
      <p:pic>
        <p:nvPicPr>
          <p:cNvPr id="5" name="Imagen 4" descr="Tazón con comida dentro&#10;&#10;Descripción generada automáticamente con confianza media">
            <a:extLst>
              <a:ext uri="{FF2B5EF4-FFF2-40B4-BE49-F238E27FC236}">
                <a16:creationId xmlns:a16="http://schemas.microsoft.com/office/drawing/2014/main" id="{35026315-966A-1A6E-ACF9-A2D7D2F80BA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9192" y="5262581"/>
            <a:ext cx="896177" cy="1203208"/>
          </a:xfrm>
          <a:prstGeom prst="rect">
            <a:avLst/>
          </a:prstGeom>
        </p:spPr>
      </p:pic>
      <p:pic>
        <p:nvPicPr>
          <p:cNvPr id="6" name="Imagen 5" descr="Comida de colores encima de mesa&#10;&#10;Descripción generada automáticamente con confianza media">
            <a:extLst>
              <a:ext uri="{FF2B5EF4-FFF2-40B4-BE49-F238E27FC236}">
                <a16:creationId xmlns:a16="http://schemas.microsoft.com/office/drawing/2014/main" id="{DE8A2667-3A21-05AF-1508-176FA8AC2D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24802" y="5321506"/>
            <a:ext cx="828191" cy="1144689"/>
          </a:xfrm>
          <a:prstGeom prst="rect">
            <a:avLst/>
          </a:prstGeom>
        </p:spPr>
      </p:pic>
      <p:pic>
        <p:nvPicPr>
          <p:cNvPr id="6146" name="Picture 2" descr="ARROZ BASMATI CIGALA 500 GRS.">
            <a:extLst>
              <a:ext uri="{FF2B5EF4-FFF2-40B4-BE49-F238E27FC236}">
                <a16:creationId xmlns:a16="http://schemas.microsoft.com/office/drawing/2014/main" id="{9E6E8EC9-9F4C-DF17-7EDE-CDDA953B20E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27531" y="5239861"/>
            <a:ext cx="1466955" cy="12835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ritánico en línea |">
            <a:extLst>
              <a:ext uri="{FF2B5EF4-FFF2-40B4-BE49-F238E27FC236}">
                <a16:creationId xmlns:a16="http://schemas.microsoft.com/office/drawing/2014/main" id="{7EA71571-6106-15FD-76C8-3F571931BF9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53857" y="5325461"/>
            <a:ext cx="1077449" cy="107744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F3EBA8C7-30DA-46FE-9404-238709CFD0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78149" y="5108347"/>
            <a:ext cx="2217436" cy="1546615"/>
          </a:xfrm>
          <a:prstGeom prst="rect">
            <a:avLst/>
          </a:prstGeom>
        </p:spPr>
      </p:pic>
    </p:spTree>
    <p:extLst>
      <p:ext uri="{BB962C8B-B14F-4D97-AF65-F5344CB8AC3E}">
        <p14:creationId xmlns:p14="http://schemas.microsoft.com/office/powerpoint/2010/main" val="279268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0"/>
          <p:cNvSpPr/>
          <p:nvPr/>
        </p:nvSpPr>
        <p:spPr>
          <a:xfrm>
            <a:off x="972242" y="241689"/>
            <a:ext cx="4739203"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2.1.2 Arroz 1Q 2025</a:t>
            </a:r>
          </a:p>
        </p:txBody>
      </p:sp>
      <p:sp>
        <p:nvSpPr>
          <p:cNvPr id="14" name="Marcador de contenido 2">
            <a:extLst>
              <a:ext uri="{FF2B5EF4-FFF2-40B4-BE49-F238E27FC236}">
                <a16:creationId xmlns:a16="http://schemas.microsoft.com/office/drawing/2014/main" id="{751CA5E9-4DA1-4E11-930E-C8BA86B5C29B}"/>
              </a:ext>
            </a:extLst>
          </p:cNvPr>
          <p:cNvSpPr txBox="1">
            <a:spLocks/>
          </p:cNvSpPr>
          <p:nvPr/>
        </p:nvSpPr>
        <p:spPr>
          <a:xfrm>
            <a:off x="797756" y="703982"/>
            <a:ext cx="10706889" cy="48895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6870" indent="-179070" algn="just" defTabSz="914400">
              <a:buClr>
                <a:schemeClr val="bg2"/>
              </a:buClr>
              <a:buBlip>
                <a:blip r:embed="rId3"/>
              </a:buBlip>
            </a:pPr>
            <a:endParaRPr lang="es-ES" sz="1200" dirty="0">
              <a:highlight>
                <a:srgbClr val="FFFFFF"/>
              </a:highlight>
              <a:latin typeface="Tahoma"/>
              <a:ea typeface="Tahoma"/>
              <a:cs typeface="Tahoma"/>
            </a:endParaRPr>
          </a:p>
          <a:p>
            <a:pPr marL="356870" indent="-179070" algn="just" defTabSz="914400">
              <a:buClr>
                <a:schemeClr val="bg2"/>
              </a:buClr>
              <a:buBlip>
                <a:blip r:embed="rId3"/>
              </a:buBlip>
            </a:pPr>
            <a:r>
              <a:rPr lang="es-ES" sz="1200" dirty="0">
                <a:highlight>
                  <a:srgbClr val="FFFFFF"/>
                </a:highlight>
                <a:latin typeface="Tahoma"/>
                <a:ea typeface="Tahoma"/>
                <a:cs typeface="Tahoma"/>
              </a:rPr>
              <a:t>La cifra de ventas de la División decrece un 2,9% por la deflación y la reducción coyuntural de algunas ventas no marquistas.</a:t>
            </a:r>
            <a:endParaRPr lang="es-ES" sz="1200" dirty="0">
              <a:highlight>
                <a:srgbClr val="FFFF00"/>
              </a:highlight>
              <a:latin typeface="Tahoma"/>
              <a:ea typeface="Tahoma"/>
              <a:cs typeface="Tahoma"/>
            </a:endParaRPr>
          </a:p>
          <a:p>
            <a:pPr marL="356870" indent="-179070" algn="just" defTabSz="914400">
              <a:buClr>
                <a:schemeClr val="bg2"/>
              </a:buClr>
              <a:buBlip>
                <a:blip r:embed="rId3"/>
              </a:buBlip>
            </a:pPr>
            <a:endParaRPr lang="es-ES" sz="1200" dirty="0">
              <a:highlight>
                <a:srgbClr val="FFFFFF"/>
              </a:highlight>
              <a:latin typeface="Tahoma" pitchFamily="34" charset="0"/>
              <a:ea typeface="Tahoma" pitchFamily="34" charset="0"/>
              <a:cs typeface="Tahoma" pitchFamily="34" charset="0"/>
            </a:endParaRPr>
          </a:p>
          <a:p>
            <a:pPr marL="356870" indent="-179070" algn="just">
              <a:buClr>
                <a:schemeClr val="bg2"/>
              </a:buClr>
              <a:buBlip>
                <a:blip r:embed="rId4"/>
              </a:buBlip>
            </a:pPr>
            <a:r>
              <a:rPr lang="es-ES" sz="1200" dirty="0">
                <a:highlight>
                  <a:srgbClr val="FFFFFF"/>
                </a:highlight>
                <a:latin typeface="Tahoma"/>
                <a:ea typeface="Tahoma"/>
                <a:cs typeface="Tahoma"/>
              </a:rPr>
              <a:t>Seguimos reforzando la inversión en publicidad, que crece un 5,7% respecto al 2024, hasta los 16,7 MEUR, para apoyar los nuevos lanzamientos en todas nuestras marcas.</a:t>
            </a:r>
          </a:p>
          <a:p>
            <a:pPr marL="356870" indent="-179070" algn="just">
              <a:buClr>
                <a:schemeClr val="bg2"/>
              </a:buClr>
              <a:buBlip>
                <a:blip r:embed="rId4"/>
              </a:buBlip>
            </a:pPr>
            <a:endParaRPr lang="es-ES" sz="1200" dirty="0">
              <a:highlight>
                <a:srgbClr val="FFFFFF"/>
              </a:highlight>
              <a:latin typeface="Tahoma"/>
              <a:ea typeface="Tahoma"/>
              <a:cs typeface="Tahoma"/>
            </a:endParaRPr>
          </a:p>
          <a:p>
            <a:pPr marL="356870" indent="-179070" algn="just">
              <a:buClr>
                <a:schemeClr val="bg2"/>
              </a:buClr>
              <a:buBlip>
                <a:blip r:embed="rId4"/>
              </a:buBlip>
            </a:pPr>
            <a:r>
              <a:rPr lang="es-ES" sz="1200" dirty="0">
                <a:highlight>
                  <a:srgbClr val="FFFFFF"/>
                </a:highlight>
                <a:latin typeface="Tahoma"/>
                <a:ea typeface="Tahoma"/>
                <a:cs typeface="Tahoma"/>
              </a:rPr>
              <a:t>Pese a las menores ventas y la mayor inversión publicitaria el EBITDA-A se eleva un 5,3%, hasta 87,3 MEUR; en TAMI 25/23 lo hace un 3,7%. </a:t>
            </a:r>
            <a:r>
              <a:rPr lang="es-ES" sz="1200" dirty="0">
                <a:highlight>
                  <a:srgbClr val="FFFFFF"/>
                </a:highlight>
                <a:latin typeface="Tahoma" pitchFamily="34" charset="0"/>
              </a:rPr>
              <a:t>El tipo de cambio tiene un efecto de 1,3 MEUR en esta cifra.</a:t>
            </a:r>
          </a:p>
          <a:p>
            <a:pPr marL="356870" indent="-179070" algn="just">
              <a:buClr>
                <a:schemeClr val="bg2"/>
              </a:buClr>
              <a:buBlip>
                <a:blip r:embed="rId4"/>
              </a:buBlip>
            </a:pPr>
            <a:endParaRPr lang="es-ES" sz="1200" dirty="0">
              <a:highlight>
                <a:srgbClr val="FFFFFF"/>
              </a:highlight>
              <a:latin typeface="Tahoma" pitchFamily="34" charset="0"/>
              <a:ea typeface="Tahoma" pitchFamily="34" charset="0"/>
              <a:cs typeface="Tahoma" pitchFamily="34" charset="0"/>
            </a:endParaRPr>
          </a:p>
          <a:p>
            <a:pPr marL="357188" indent="-179388" algn="just" defTabSz="914400">
              <a:buClr>
                <a:schemeClr val="bg2"/>
              </a:buClr>
              <a:buBlip>
                <a:blip r:embed="rId3"/>
              </a:buBlip>
            </a:pPr>
            <a:r>
              <a:rPr lang="es-ES" sz="1200" dirty="0">
                <a:highlight>
                  <a:srgbClr val="FFFFFF"/>
                </a:highlight>
                <a:latin typeface="Tahoma" pitchFamily="34" charset="0"/>
              </a:rPr>
              <a:t>El Resultado Operativo sube un 5,4%, hasta 68,3 MEUR.</a:t>
            </a:r>
          </a:p>
        </p:txBody>
      </p:sp>
      <p:pic>
        <p:nvPicPr>
          <p:cNvPr id="19" name="Imagen 17">
            <a:extLst>
              <a:ext uri="{FF2B5EF4-FFF2-40B4-BE49-F238E27FC236}">
                <a16:creationId xmlns:a16="http://schemas.microsoft.com/office/drawing/2014/main" id="{8AE14D0B-8882-42C1-A3F7-A6654F55F5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1391" y="6023962"/>
            <a:ext cx="685803" cy="267963"/>
          </a:xfrm>
          <a:prstGeom prst="rect">
            <a:avLst/>
          </a:prstGeom>
        </p:spPr>
      </p:pic>
      <p:sp>
        <p:nvSpPr>
          <p:cNvPr id="15" name="3 Marcador de número de diapositiva">
            <a:extLst>
              <a:ext uri="{FF2B5EF4-FFF2-40B4-BE49-F238E27FC236}">
                <a16:creationId xmlns:a16="http://schemas.microsoft.com/office/drawing/2014/main" id="{AD0FE6BB-67F5-41EF-B0F1-D3EB8B8FAC66}"/>
              </a:ext>
            </a:extLst>
          </p:cNvPr>
          <p:cNvSpPr txBox="1">
            <a:spLocks/>
          </p:cNvSpPr>
          <p:nvPr/>
        </p:nvSpPr>
        <p:spPr>
          <a:xfrm>
            <a:off x="9447245" y="628521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5</a:t>
            </a:fld>
            <a:endParaRPr lang="es-ES"/>
          </a:p>
        </p:txBody>
      </p:sp>
      <p:pic>
        <p:nvPicPr>
          <p:cNvPr id="2" name="Imagen 1">
            <a:extLst>
              <a:ext uri="{FF2B5EF4-FFF2-40B4-BE49-F238E27FC236}">
                <a16:creationId xmlns:a16="http://schemas.microsoft.com/office/drawing/2014/main" id="{C7DCA7A1-506F-370C-64C9-4097C55AFF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7332" y="4991787"/>
            <a:ext cx="1321096" cy="1621819"/>
          </a:xfrm>
          <a:prstGeom prst="rect">
            <a:avLst/>
          </a:prstGeom>
        </p:spPr>
      </p:pic>
      <p:pic>
        <p:nvPicPr>
          <p:cNvPr id="5" name="Imagen 4" descr="Interfaz de usuario gráfica&#10;&#10;Descripción generada automáticamente">
            <a:extLst>
              <a:ext uri="{FF2B5EF4-FFF2-40B4-BE49-F238E27FC236}">
                <a16:creationId xmlns:a16="http://schemas.microsoft.com/office/drawing/2014/main" id="{4267216E-BDFF-CBED-EFF5-0E1EB8EDE75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25487" y="5497173"/>
            <a:ext cx="1761275" cy="1030932"/>
          </a:xfrm>
          <a:prstGeom prst="rect">
            <a:avLst/>
          </a:prstGeom>
        </p:spPr>
      </p:pic>
      <p:pic>
        <p:nvPicPr>
          <p:cNvPr id="6" name="Imagen 5">
            <a:extLst>
              <a:ext uri="{FF2B5EF4-FFF2-40B4-BE49-F238E27FC236}">
                <a16:creationId xmlns:a16="http://schemas.microsoft.com/office/drawing/2014/main" id="{00D03B44-CB9F-FA55-B939-9E7D165A08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9402" y="5250287"/>
            <a:ext cx="1008338" cy="1349010"/>
          </a:xfrm>
          <a:prstGeom prst="rect">
            <a:avLst/>
          </a:prstGeom>
        </p:spPr>
      </p:pic>
      <p:pic>
        <p:nvPicPr>
          <p:cNvPr id="7" name="Imagen 6">
            <a:extLst>
              <a:ext uri="{FF2B5EF4-FFF2-40B4-BE49-F238E27FC236}">
                <a16:creationId xmlns:a16="http://schemas.microsoft.com/office/drawing/2014/main" id="{F2AB4F98-590A-112A-9B87-63DFBBB58DE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222898" y="5137492"/>
            <a:ext cx="962698" cy="1328035"/>
          </a:xfrm>
          <a:prstGeom prst="rect">
            <a:avLst/>
          </a:prstGeom>
        </p:spPr>
      </p:pic>
      <p:pic>
        <p:nvPicPr>
          <p:cNvPr id="8" name="Picture 4" descr="Paella rijst">
            <a:extLst>
              <a:ext uri="{FF2B5EF4-FFF2-40B4-BE49-F238E27FC236}">
                <a16:creationId xmlns:a16="http://schemas.microsoft.com/office/drawing/2014/main" id="{568350D6-6315-E2E3-2F92-F5C65B75EAF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63658" y="4926983"/>
            <a:ext cx="962698" cy="15744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isotto rice ARBORIO RISO SCOTTI 500g Rice and pasta">
            <a:extLst>
              <a:ext uri="{FF2B5EF4-FFF2-40B4-BE49-F238E27FC236}">
                <a16:creationId xmlns:a16="http://schemas.microsoft.com/office/drawing/2014/main" id="{F5BCDCDD-5644-7B44-33AE-5CC7AF76E18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981983" y="5168818"/>
            <a:ext cx="1481523" cy="148152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47F0FDCA-5EF8-4CD4-A112-43AF6FE047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9533" y="4750623"/>
            <a:ext cx="879764" cy="1777482"/>
          </a:xfrm>
          <a:prstGeom prst="rect">
            <a:avLst/>
          </a:prstGeom>
        </p:spPr>
      </p:pic>
      <p:graphicFrame>
        <p:nvGraphicFramePr>
          <p:cNvPr id="9" name="Tabla 8">
            <a:extLst>
              <a:ext uri="{FF2B5EF4-FFF2-40B4-BE49-F238E27FC236}">
                <a16:creationId xmlns:a16="http://schemas.microsoft.com/office/drawing/2014/main" id="{135D2619-B1EB-67C0-A597-D88414D789C1}"/>
              </a:ext>
            </a:extLst>
          </p:cNvPr>
          <p:cNvGraphicFramePr>
            <a:graphicFrameLocks noGrp="1"/>
          </p:cNvGraphicFramePr>
          <p:nvPr/>
        </p:nvGraphicFramePr>
        <p:xfrm>
          <a:off x="3556000" y="3442176"/>
          <a:ext cx="5080000" cy="1118235"/>
        </p:xfrm>
        <a:graphic>
          <a:graphicData uri="http://schemas.openxmlformats.org/drawingml/2006/table">
            <a:tbl>
              <a:tblPr/>
              <a:tblGrid>
                <a:gridCol w="1257300">
                  <a:extLst>
                    <a:ext uri="{9D8B030D-6E8A-4147-A177-3AD203B41FA5}">
                      <a16:colId xmlns:a16="http://schemas.microsoft.com/office/drawing/2014/main" val="950808040"/>
                    </a:ext>
                  </a:extLst>
                </a:gridCol>
                <a:gridCol w="711200">
                  <a:extLst>
                    <a:ext uri="{9D8B030D-6E8A-4147-A177-3AD203B41FA5}">
                      <a16:colId xmlns:a16="http://schemas.microsoft.com/office/drawing/2014/main" val="1898986005"/>
                    </a:ext>
                  </a:extLst>
                </a:gridCol>
                <a:gridCol w="723900">
                  <a:extLst>
                    <a:ext uri="{9D8B030D-6E8A-4147-A177-3AD203B41FA5}">
                      <a16:colId xmlns:a16="http://schemas.microsoft.com/office/drawing/2014/main" val="1926506732"/>
                    </a:ext>
                  </a:extLst>
                </a:gridCol>
                <a:gridCol w="723900">
                  <a:extLst>
                    <a:ext uri="{9D8B030D-6E8A-4147-A177-3AD203B41FA5}">
                      <a16:colId xmlns:a16="http://schemas.microsoft.com/office/drawing/2014/main" val="667415139"/>
                    </a:ext>
                  </a:extLst>
                </a:gridCol>
                <a:gridCol w="736600">
                  <a:extLst>
                    <a:ext uri="{9D8B030D-6E8A-4147-A177-3AD203B41FA5}">
                      <a16:colId xmlns:a16="http://schemas.microsoft.com/office/drawing/2014/main" val="833618778"/>
                    </a:ext>
                  </a:extLst>
                </a:gridCol>
                <a:gridCol w="927100">
                  <a:extLst>
                    <a:ext uri="{9D8B030D-6E8A-4147-A177-3AD203B41FA5}">
                      <a16:colId xmlns:a16="http://schemas.microsoft.com/office/drawing/2014/main" val="835544782"/>
                    </a:ext>
                  </a:extLst>
                </a:gridCol>
              </a:tblGrid>
              <a:tr h="163830">
                <a:tc>
                  <a:txBody>
                    <a:bodyPr/>
                    <a:lstStyle/>
                    <a:p>
                      <a:pPr algn="l" fontAlgn="b"/>
                      <a:r>
                        <a:rPr lang="es-ES" sz="1000" b="0" i="0" u="none" strike="noStrike">
                          <a:effectLst/>
                          <a:latin typeface="Arial" panose="020B0604020202020204" pitchFamily="34" charset="0"/>
                        </a:rPr>
                        <a:t>Miles de EUR</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1T23</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  25/24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TAMI 25/23</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006846998"/>
                  </a:ext>
                </a:extLst>
              </a:tr>
              <a:tr h="158115">
                <a:tc>
                  <a:txBody>
                    <a:bodyPr/>
                    <a:lstStyle/>
                    <a:p>
                      <a:pPr algn="l" fontAlgn="b"/>
                      <a:r>
                        <a:rPr lang="es-ES" sz="1000" b="1" i="0" u="none" strike="noStrike">
                          <a:effectLst/>
                          <a:latin typeface="Tahoma" panose="020B0604030504040204" pitchFamily="34" charset="0"/>
                        </a:rPr>
                        <a:t>Ventas</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642.750</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629.691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611.497</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-2,9%</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-2,5%</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74560422"/>
                  </a:ext>
                </a:extLst>
              </a:tr>
              <a:tr h="158115">
                <a:tc>
                  <a:txBody>
                    <a:bodyPr/>
                    <a:lstStyle/>
                    <a:p>
                      <a:pPr algn="l" fontAlgn="b"/>
                      <a:r>
                        <a:rPr lang="es-ES" sz="900" b="1" i="0" u="none" strike="noStrike">
                          <a:effectLst/>
                          <a:latin typeface="Tahoma" panose="020B0604030504040204" pitchFamily="34" charset="0"/>
                        </a:rPr>
                        <a:t>Publicidad</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15.026</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15.809</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16.712</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5,7%</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5,5%</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020653166"/>
                  </a:ext>
                </a:extLst>
              </a:tr>
              <a:tr h="158115">
                <a:tc>
                  <a:txBody>
                    <a:bodyPr/>
                    <a:lstStyle/>
                    <a:p>
                      <a:pPr algn="l" fontAlgn="b"/>
                      <a:r>
                        <a:rPr lang="es-ES" sz="1000" b="1" i="0" u="none" strike="noStrike">
                          <a:effectLst/>
                          <a:latin typeface="Tahoma" panose="020B0604030504040204" pitchFamily="34" charset="0"/>
                        </a:rPr>
                        <a:t>EBITDA-A</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81.236</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82.928</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87.304</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5,3%</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3,7%</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58265811"/>
                  </a:ext>
                </a:extLst>
              </a:tr>
              <a:tr h="158115">
                <a:tc>
                  <a:txBody>
                    <a:bodyPr/>
                    <a:lstStyle/>
                    <a:p>
                      <a:pPr algn="l" fontAlgn="b"/>
                      <a:r>
                        <a:rPr lang="es-ES" sz="1000" b="1" i="0" u="none" strike="noStrike">
                          <a:effectLst/>
                          <a:latin typeface="Tahoma" panose="020B0604030504040204" pitchFamily="34" charset="0"/>
                        </a:rPr>
                        <a:t>Margen EBITDA-A</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12,6%</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13,2%</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14,3%</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0" i="0" u="none" strike="noStrike">
                          <a:effectLst/>
                          <a:latin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0" i="0" u="none" strike="noStrike">
                          <a:effectLst/>
                          <a:latin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66353997"/>
                  </a:ext>
                </a:extLst>
              </a:tr>
              <a:tr h="158115">
                <a:tc>
                  <a:txBody>
                    <a:bodyPr/>
                    <a:lstStyle/>
                    <a:p>
                      <a:pPr algn="l" fontAlgn="b"/>
                      <a:r>
                        <a:rPr lang="es-ES" sz="1000" b="1" i="0" u="none" strike="noStrike">
                          <a:effectLst/>
                          <a:latin typeface="Tahoma" panose="020B0604030504040204" pitchFamily="34" charset="0"/>
                        </a:rPr>
                        <a:t>Ebit-A</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64.623</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65.922</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68.596</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4,1%</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3,0%</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72043929"/>
                  </a:ext>
                </a:extLst>
              </a:tr>
              <a:tr h="163830">
                <a:tc>
                  <a:txBody>
                    <a:bodyPr/>
                    <a:lstStyle/>
                    <a:p>
                      <a:pPr algn="l" fontAlgn="b"/>
                      <a:r>
                        <a:rPr lang="es-ES" sz="1000" b="1" i="0" u="none" strike="noStrike">
                          <a:effectLst/>
                          <a:latin typeface="Tahoma" panose="020B0604030504040204" pitchFamily="34" charset="0"/>
                        </a:rPr>
                        <a:t>Rtdo. Operativo</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62.666</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64.848</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68.330</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5,4%</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dirty="0">
                          <a:effectLst/>
                          <a:latin typeface="Tahoma" panose="020B0604030504040204" pitchFamily="34" charset="0"/>
                        </a:rPr>
                        <a:t>4,4%</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67028574"/>
                  </a:ext>
                </a:extLst>
              </a:tr>
            </a:tbl>
          </a:graphicData>
        </a:graphic>
      </p:graphicFrame>
    </p:spTree>
    <p:extLst>
      <p:ext uri="{BB962C8B-B14F-4D97-AF65-F5344CB8AC3E}">
        <p14:creationId xmlns:p14="http://schemas.microsoft.com/office/powerpoint/2010/main" val="314887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0"/>
          <p:cNvSpPr/>
          <p:nvPr/>
        </p:nvSpPr>
        <p:spPr>
          <a:xfrm>
            <a:off x="953581" y="241689"/>
            <a:ext cx="4903124"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2.2.1 Pasta 1Q 2025</a:t>
            </a:r>
          </a:p>
        </p:txBody>
      </p:sp>
      <p:sp>
        <p:nvSpPr>
          <p:cNvPr id="13" name="Marcador de contenido 2">
            <a:extLst>
              <a:ext uri="{FF2B5EF4-FFF2-40B4-BE49-F238E27FC236}">
                <a16:creationId xmlns:a16="http://schemas.microsoft.com/office/drawing/2014/main" id="{500BAEAE-2117-447A-8427-315E17C639C3}"/>
              </a:ext>
            </a:extLst>
          </p:cNvPr>
          <p:cNvSpPr txBox="1">
            <a:spLocks/>
          </p:cNvSpPr>
          <p:nvPr/>
        </p:nvSpPr>
        <p:spPr>
          <a:xfrm>
            <a:off x="757899" y="720000"/>
            <a:ext cx="10802730" cy="37927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r>
              <a:rPr lang="es-ES" sz="1200" dirty="0">
                <a:highlight>
                  <a:srgbClr val="FFFFFF"/>
                </a:highlight>
                <a:latin typeface="Tahoma" pitchFamily="34" charset="0"/>
              </a:rPr>
              <a:t>Tanto en Francia como en Canadá hemos tenido un buen comportamiento en las ventas de pasta fresca, reforzado por el éxito de los nuevos lanzamientos y la ampliación terminada en este trimestre de capacidad en nuestra fábrica de Lyon.</a:t>
            </a:r>
          </a:p>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r>
              <a:rPr lang="es-ES" sz="1200" dirty="0">
                <a:highlight>
                  <a:srgbClr val="FFFFFF"/>
                </a:highlight>
                <a:latin typeface="Tahoma" pitchFamily="34" charset="0"/>
              </a:rPr>
              <a:t>La publicidad y la promoción han estado en línea de la realizada en el mismo trimestre del año anterior, ante la menor presión de la competencia en pasta fresca en el mercado francés. </a:t>
            </a:r>
          </a:p>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r>
              <a:rPr lang="es-ES" sz="1200" dirty="0">
                <a:highlight>
                  <a:srgbClr val="FFFFFF"/>
                </a:highlight>
                <a:latin typeface="Tahoma" pitchFamily="34" charset="0"/>
              </a:rPr>
              <a:t>Se ha producido una escalada de precios del huevo por los problemas de la gripe aviar y en menor medida de los productos lácteos. Esta subida afecta más a Norteamérica y, por tanto,  al negocio de pasta fresca en Canadá.  Por ello y por el debilitamiento del CAD$ frente al US$, Olivieri está negociando subir sus tarifas.</a:t>
            </a:r>
          </a:p>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r>
              <a:rPr lang="es-ES" sz="1200" dirty="0">
                <a:highlight>
                  <a:srgbClr val="FFFFFF"/>
                </a:highlight>
                <a:latin typeface="Tahoma" pitchFamily="34" charset="0"/>
              </a:rPr>
              <a:t>En Francia </a:t>
            </a:r>
            <a:r>
              <a:rPr lang="es-ES" sz="1200" dirty="0" err="1">
                <a:highlight>
                  <a:srgbClr val="FFFFFF"/>
                </a:highlight>
                <a:latin typeface="Tahoma" pitchFamily="34" charset="0"/>
              </a:rPr>
              <a:t>Lustucru</a:t>
            </a:r>
            <a:r>
              <a:rPr lang="es-ES" sz="1200" dirty="0">
                <a:highlight>
                  <a:srgbClr val="FFFFFF"/>
                </a:highlight>
                <a:latin typeface="Tahoma" pitchFamily="34" charset="0"/>
              </a:rPr>
              <a:t> no se ve tan afectado por el precio del huevo. Para esta filial es más relevante el precio de los copos de patata (materia prima principal del gnocchi), que está estable.</a:t>
            </a:r>
          </a:p>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r>
              <a:rPr lang="es-ES" sz="1200" dirty="0">
                <a:highlight>
                  <a:srgbClr val="FFFFFF"/>
                </a:highlight>
                <a:latin typeface="Tahoma" pitchFamily="34" charset="0"/>
              </a:rPr>
              <a:t>En conjunto, en todo el mundo, las ventas con marca Garofalo crecen un 11,5% en el trimestre.</a:t>
            </a:r>
          </a:p>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r>
              <a:rPr lang="es-ES" sz="1200" dirty="0">
                <a:highlight>
                  <a:srgbClr val="FFFFFF"/>
                </a:highlight>
                <a:latin typeface="Tahoma" pitchFamily="34" charset="0"/>
              </a:rPr>
              <a:t>Reforzando la propuesta premium de Garofalo se está preparando el lanzamiento de una pasta alta en proteínas, que destacará en calidad, textura y sabor a las propuestas de la competencia en esta categoría. </a:t>
            </a:r>
          </a:p>
        </p:txBody>
      </p:sp>
      <p:pic>
        <p:nvPicPr>
          <p:cNvPr id="12" name="Imagen 17">
            <a:extLst>
              <a:ext uri="{FF2B5EF4-FFF2-40B4-BE49-F238E27FC236}">
                <a16:creationId xmlns:a16="http://schemas.microsoft.com/office/drawing/2014/main" id="{7C7CD68F-0905-42AF-9ECE-188C5A692C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666" y="5926023"/>
            <a:ext cx="685803" cy="267963"/>
          </a:xfrm>
          <a:prstGeom prst="rect">
            <a:avLst/>
          </a:prstGeom>
        </p:spPr>
      </p:pic>
      <p:sp>
        <p:nvSpPr>
          <p:cNvPr id="15" name="3 Marcador de número de diapositiva">
            <a:extLst>
              <a:ext uri="{FF2B5EF4-FFF2-40B4-BE49-F238E27FC236}">
                <a16:creationId xmlns:a16="http://schemas.microsoft.com/office/drawing/2014/main" id="{4C2F54CF-2D37-47D3-9872-A6D59EFF8D31}"/>
              </a:ext>
            </a:extLst>
          </p:cNvPr>
          <p:cNvSpPr txBox="1">
            <a:spLocks/>
          </p:cNvSpPr>
          <p:nvPr/>
        </p:nvSpPr>
        <p:spPr>
          <a:xfrm>
            <a:off x="9324391" y="618757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6</a:t>
            </a:fld>
            <a:endParaRPr lang="es-ES"/>
          </a:p>
        </p:txBody>
      </p:sp>
      <p:pic>
        <p:nvPicPr>
          <p:cNvPr id="3" name="Picture 6" descr="Ebro Foods mantiene su cuota de mercado y sobrevive sin aumentar precios">
            <a:extLst>
              <a:ext uri="{FF2B5EF4-FFF2-40B4-BE49-F238E27FC236}">
                <a16:creationId xmlns:a16="http://schemas.microsoft.com/office/drawing/2014/main" id="{ADA75C34-55B7-E984-1D22-9FC454BFB8A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5768" y="4631459"/>
            <a:ext cx="2883746" cy="19190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Olivieri® 7 Cheese Rainbow Tortellini">
            <a:extLst>
              <a:ext uri="{FF2B5EF4-FFF2-40B4-BE49-F238E27FC236}">
                <a16:creationId xmlns:a16="http://schemas.microsoft.com/office/drawing/2014/main" id="{0C17CF55-513D-7A40-3015-D1A02E8F0C91}"/>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6278" b="26283"/>
          <a:stretch/>
        </p:blipFill>
        <p:spPr bwMode="auto">
          <a:xfrm>
            <a:off x="7963287" y="4863583"/>
            <a:ext cx="2722208" cy="13902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Garofalo presenta su nuevo corte de pasta único en España">
            <a:extLst>
              <a:ext uri="{FF2B5EF4-FFF2-40B4-BE49-F238E27FC236}">
                <a16:creationId xmlns:a16="http://schemas.microsoft.com/office/drawing/2014/main" id="{867EB108-F9E3-27B2-9932-AF5CE4C5036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98160" y="4511433"/>
            <a:ext cx="2722208" cy="2039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9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9423" y="5982006"/>
            <a:ext cx="685803" cy="267963"/>
          </a:xfrm>
          <a:prstGeom prst="rect">
            <a:avLst/>
          </a:prstGeom>
        </p:spPr>
      </p:pic>
      <p:sp>
        <p:nvSpPr>
          <p:cNvPr id="16" name="Rectángulo 10"/>
          <p:cNvSpPr/>
          <p:nvPr/>
        </p:nvSpPr>
        <p:spPr>
          <a:xfrm>
            <a:off x="944247" y="241689"/>
            <a:ext cx="5444584"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2.2.2 Pasta 1Q 2025</a:t>
            </a:r>
          </a:p>
        </p:txBody>
      </p:sp>
      <p:sp>
        <p:nvSpPr>
          <p:cNvPr id="14" name="Marcador de contenido 2">
            <a:extLst>
              <a:ext uri="{FF2B5EF4-FFF2-40B4-BE49-F238E27FC236}">
                <a16:creationId xmlns:a16="http://schemas.microsoft.com/office/drawing/2014/main" id="{6D159FE3-DA36-4642-B998-41E1BB6206A4}"/>
              </a:ext>
            </a:extLst>
          </p:cNvPr>
          <p:cNvSpPr txBox="1">
            <a:spLocks/>
          </p:cNvSpPr>
          <p:nvPr/>
        </p:nvSpPr>
        <p:spPr>
          <a:xfrm>
            <a:off x="757905" y="720000"/>
            <a:ext cx="10746739"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179388" algn="just" defTabSz="914400">
              <a:buClr>
                <a:schemeClr val="bg2"/>
              </a:buClr>
              <a:buBlip>
                <a:blip r:embed="rId4"/>
              </a:buBlip>
            </a:pPr>
            <a:endParaRPr lang="es-ES" altLang="es-ES" sz="1200" dirty="0">
              <a:latin typeface="Tahoma" panose="020B0604030504040204" pitchFamily="34" charset="0"/>
            </a:endParaRPr>
          </a:p>
          <a:p>
            <a:pPr marL="357188" indent="-179388" algn="just" defTabSz="914400">
              <a:buClr>
                <a:schemeClr val="bg2"/>
              </a:buClr>
              <a:buBlip>
                <a:blip r:embed="rId4"/>
              </a:buBlip>
            </a:pPr>
            <a:r>
              <a:rPr lang="es-ES" altLang="es-ES" sz="1200" dirty="0">
                <a:latin typeface="Tahoma" panose="020B0604030504040204" pitchFamily="34" charset="0"/>
              </a:rPr>
              <a:t>La</a:t>
            </a:r>
            <a:r>
              <a:rPr lang="es-ES" sz="1200" dirty="0">
                <a:latin typeface="Tahoma" pitchFamily="34" charset="0"/>
              </a:rPr>
              <a:t> facturación crece un 1,7%, hasta 181,2 MEUR, debido al buen comportamiento indicado de los volúmenes.</a:t>
            </a:r>
          </a:p>
          <a:p>
            <a:pPr marL="357188" indent="-179388" algn="just" defTabSz="914400">
              <a:buClr>
                <a:schemeClr val="bg2"/>
              </a:buClr>
              <a:buBlip>
                <a:blip r:embed="rId4"/>
              </a:buBlip>
            </a:pPr>
            <a:endParaRPr lang="es-ES" sz="1200" dirty="0">
              <a:latin typeface="Tahoma" pitchFamily="34" charset="0"/>
            </a:endParaRPr>
          </a:p>
          <a:p>
            <a:pPr marL="357188" indent="-179388" algn="just" defTabSz="914400">
              <a:buClr>
                <a:schemeClr val="bg2"/>
              </a:buClr>
              <a:buBlip>
                <a:blip r:embed="rId4"/>
              </a:buBlip>
            </a:pPr>
            <a:r>
              <a:rPr lang="es-ES" sz="1200" dirty="0">
                <a:latin typeface="Tahoma" pitchFamily="34" charset="0"/>
              </a:rPr>
              <a:t>La publicidad se mantiene en 9,5 MEUR. Seguimos apoyando el lanzamiento de nuevos productos.</a:t>
            </a:r>
          </a:p>
          <a:p>
            <a:pPr marL="357188" indent="-179388" algn="just" defTabSz="914400">
              <a:buClr>
                <a:schemeClr val="bg2"/>
              </a:buClr>
              <a:buBlip>
                <a:blip r:embed="rId4"/>
              </a:buBlip>
            </a:pPr>
            <a:endParaRPr lang="es-ES" sz="1200" dirty="0">
              <a:latin typeface="Tahoma" pitchFamily="34" charset="0"/>
            </a:endParaRPr>
          </a:p>
          <a:p>
            <a:pPr marL="357188" indent="-179388" algn="just" defTabSz="914400">
              <a:buClr>
                <a:schemeClr val="bg2"/>
              </a:buClr>
              <a:buBlip>
                <a:blip r:embed="rId4"/>
              </a:buBlip>
            </a:pPr>
            <a:r>
              <a:rPr lang="es-ES" sz="1200" dirty="0">
                <a:latin typeface="Tahoma" pitchFamily="34" charset="0"/>
              </a:rPr>
              <a:t>El EBITDA-A de la División decrece un 4,8%, hasta 29,5 MEUR. Esto se debe a un pequeño ajuste de precios al consumidor en Garofalo. El tipo de cambio no tiene apenas efecto en este resultado.</a:t>
            </a:r>
          </a:p>
          <a:p>
            <a:pPr marL="357188" indent="-179388" algn="just" defTabSz="914400">
              <a:buClr>
                <a:schemeClr val="bg2"/>
              </a:buClr>
              <a:buBlip>
                <a:blip r:embed="rId4"/>
              </a:buBlip>
            </a:pPr>
            <a:endParaRPr lang="es-ES" sz="1200" dirty="0">
              <a:latin typeface="Tahoma" pitchFamily="34" charset="0"/>
            </a:endParaRPr>
          </a:p>
          <a:p>
            <a:pPr marL="357188" indent="-179388" algn="just" defTabSz="914400">
              <a:buClr>
                <a:schemeClr val="bg2"/>
              </a:buClr>
              <a:buBlip>
                <a:blip r:embed="rId4"/>
              </a:buBlip>
            </a:pPr>
            <a:r>
              <a:rPr lang="es-ES" sz="1200" dirty="0">
                <a:highlight>
                  <a:srgbClr val="FFFFFF"/>
                </a:highlight>
                <a:latin typeface="Tahoma" pitchFamily="34" charset="0"/>
              </a:rPr>
              <a:t>El Resultado Operativo decrece un 4,1%, hasta 20,7 MEUR</a:t>
            </a:r>
            <a:r>
              <a:rPr lang="es-ES" altLang="es-ES" sz="1200" dirty="0">
                <a:latin typeface="Tahoma" panose="020B0604030504040204" pitchFamily="34" charset="0"/>
              </a:rPr>
              <a:t>.</a:t>
            </a:r>
            <a:endParaRPr lang="es-ES" sz="1200" dirty="0">
              <a:highlight>
                <a:srgbClr val="FFFFFF"/>
              </a:highlight>
              <a:latin typeface="Tahoma" pitchFamily="34" charset="0"/>
            </a:endParaRPr>
          </a:p>
          <a:p>
            <a:pPr marL="357188" indent="-179388" algn="just" defTabSz="914400">
              <a:buClr>
                <a:schemeClr val="bg2"/>
              </a:buClr>
              <a:buBlip>
                <a:blip r:embed="rId4"/>
              </a:buBlip>
            </a:pPr>
            <a:endParaRPr lang="es-ES" altLang="es-ES" sz="1200" dirty="0">
              <a:latin typeface="Tahoma" panose="020B0604030504040204" pitchFamily="34" charset="0"/>
            </a:endParaRPr>
          </a:p>
          <a:p>
            <a:pPr marL="363538" indent="-171450" algn="just">
              <a:buClr>
                <a:schemeClr val="bg2"/>
              </a:buClr>
              <a:buBlip>
                <a:blip r:embed="rId5"/>
              </a:buBlip>
            </a:pPr>
            <a:endParaRPr lang="es-ES" sz="1200" dirty="0">
              <a:latin typeface="Tahoma" pitchFamily="34" charset="0"/>
            </a:endParaRPr>
          </a:p>
        </p:txBody>
      </p:sp>
      <p:sp>
        <p:nvSpPr>
          <p:cNvPr id="18" name="3 Marcador de número de diapositiva">
            <a:extLst>
              <a:ext uri="{FF2B5EF4-FFF2-40B4-BE49-F238E27FC236}">
                <a16:creationId xmlns:a16="http://schemas.microsoft.com/office/drawing/2014/main" id="{7E2DCCE5-FFD5-44D1-A184-45418B957F56}"/>
              </a:ext>
            </a:extLst>
          </p:cNvPr>
          <p:cNvSpPr txBox="1">
            <a:spLocks/>
          </p:cNvSpPr>
          <p:nvPr/>
        </p:nvSpPr>
        <p:spPr>
          <a:xfrm>
            <a:off x="9259540" y="621597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7</a:t>
            </a:fld>
            <a:endParaRPr lang="es-ES"/>
          </a:p>
        </p:txBody>
      </p:sp>
      <p:pic>
        <p:nvPicPr>
          <p:cNvPr id="2" name="Picture 4" descr="Pasta Garofalo - Gnocchi">
            <a:extLst>
              <a:ext uri="{FF2B5EF4-FFF2-40B4-BE49-F238E27FC236}">
                <a16:creationId xmlns:a16="http://schemas.microsoft.com/office/drawing/2014/main" id="{B0051730-E78C-33B2-C2C4-3B0196BAF9C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59697" y="5142725"/>
            <a:ext cx="2420895" cy="1440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livieri Artisan® Butternut Squash and Creamy Mascarpone Ravioli">
            <a:extLst>
              <a:ext uri="{FF2B5EF4-FFF2-40B4-BE49-F238E27FC236}">
                <a16:creationId xmlns:a16="http://schemas.microsoft.com/office/drawing/2014/main" id="{F1264E13-FE58-8658-E013-A3F3FE74A7D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51892" y="5027047"/>
            <a:ext cx="1431888" cy="1541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appel de produits. Des « pasta box » de Lustucru Sélection ...">
            <a:extLst>
              <a:ext uri="{FF2B5EF4-FFF2-40B4-BE49-F238E27FC236}">
                <a16:creationId xmlns:a16="http://schemas.microsoft.com/office/drawing/2014/main" id="{9BB524F0-3ABA-A13B-047C-98382495D8B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343755" y="5110926"/>
            <a:ext cx="1146761" cy="13992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D6EA37F0-BD97-A695-BA8E-6955D4ED781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13536" y="5077015"/>
            <a:ext cx="919668" cy="14415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livieri® Chunky Tomato &amp; Basil Sauce">
            <a:extLst>
              <a:ext uri="{FF2B5EF4-FFF2-40B4-BE49-F238E27FC236}">
                <a16:creationId xmlns:a16="http://schemas.microsoft.com/office/drawing/2014/main" id="{B26F9F09-EE08-607E-C2F5-7A711FA0A3C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87622" y="5007304"/>
            <a:ext cx="1508913" cy="1508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0B9B106A-1FA5-9609-3B74-2656053CD9C9}"/>
              </a:ext>
            </a:extLst>
          </p:cNvPr>
          <p:cNvGraphicFramePr>
            <a:graphicFrameLocks noGrp="1"/>
          </p:cNvGraphicFramePr>
          <p:nvPr>
            <p:extLst>
              <p:ext uri="{D42A27DB-BD31-4B8C-83A1-F6EECF244321}">
                <p14:modId xmlns:p14="http://schemas.microsoft.com/office/powerpoint/2010/main" val="2801296095"/>
              </p:ext>
            </p:extLst>
          </p:nvPr>
        </p:nvGraphicFramePr>
        <p:xfrm>
          <a:off x="3644900" y="3026539"/>
          <a:ext cx="4902200" cy="1118235"/>
        </p:xfrm>
        <a:graphic>
          <a:graphicData uri="http://schemas.openxmlformats.org/drawingml/2006/table">
            <a:tbl>
              <a:tblPr/>
              <a:tblGrid>
                <a:gridCol w="1244600">
                  <a:extLst>
                    <a:ext uri="{9D8B030D-6E8A-4147-A177-3AD203B41FA5}">
                      <a16:colId xmlns:a16="http://schemas.microsoft.com/office/drawing/2014/main" val="2350649673"/>
                    </a:ext>
                  </a:extLst>
                </a:gridCol>
                <a:gridCol w="673100">
                  <a:extLst>
                    <a:ext uri="{9D8B030D-6E8A-4147-A177-3AD203B41FA5}">
                      <a16:colId xmlns:a16="http://schemas.microsoft.com/office/drawing/2014/main" val="1340365106"/>
                    </a:ext>
                  </a:extLst>
                </a:gridCol>
                <a:gridCol w="711200">
                  <a:extLst>
                    <a:ext uri="{9D8B030D-6E8A-4147-A177-3AD203B41FA5}">
                      <a16:colId xmlns:a16="http://schemas.microsoft.com/office/drawing/2014/main" val="3191410046"/>
                    </a:ext>
                  </a:extLst>
                </a:gridCol>
                <a:gridCol w="711200">
                  <a:extLst>
                    <a:ext uri="{9D8B030D-6E8A-4147-A177-3AD203B41FA5}">
                      <a16:colId xmlns:a16="http://schemas.microsoft.com/office/drawing/2014/main" val="235170685"/>
                    </a:ext>
                  </a:extLst>
                </a:gridCol>
                <a:gridCol w="622300">
                  <a:extLst>
                    <a:ext uri="{9D8B030D-6E8A-4147-A177-3AD203B41FA5}">
                      <a16:colId xmlns:a16="http://schemas.microsoft.com/office/drawing/2014/main" val="2275198798"/>
                    </a:ext>
                  </a:extLst>
                </a:gridCol>
                <a:gridCol w="939800">
                  <a:extLst>
                    <a:ext uri="{9D8B030D-6E8A-4147-A177-3AD203B41FA5}">
                      <a16:colId xmlns:a16="http://schemas.microsoft.com/office/drawing/2014/main" val="1012562092"/>
                    </a:ext>
                  </a:extLst>
                </a:gridCol>
              </a:tblGrid>
              <a:tr h="163830">
                <a:tc>
                  <a:txBody>
                    <a:bodyPr/>
                    <a:lstStyle/>
                    <a:p>
                      <a:pPr algn="l" fontAlgn="b"/>
                      <a:r>
                        <a:rPr lang="es-ES" sz="1000" b="0" i="0" u="none" strike="noStrike">
                          <a:effectLst/>
                          <a:latin typeface="Arial" panose="020B0604020202020204" pitchFamily="34" charset="0"/>
                        </a:rPr>
                        <a:t>Miles de EUR</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1T23</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  25/24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TAMI 25/23</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49608790"/>
                  </a:ext>
                </a:extLst>
              </a:tr>
              <a:tr h="158115">
                <a:tc>
                  <a:txBody>
                    <a:bodyPr/>
                    <a:lstStyle/>
                    <a:p>
                      <a:pPr algn="l" fontAlgn="b"/>
                      <a:r>
                        <a:rPr lang="es-ES" sz="1000" b="1" i="0" u="none" strike="noStrike">
                          <a:effectLst/>
                          <a:latin typeface="Tahoma" panose="020B0604030504040204" pitchFamily="34" charset="0"/>
                        </a:rPr>
                        <a:t>Ventas</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168.653</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178.273</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181.285</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1,7%</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3,7%</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28941336"/>
                  </a:ext>
                </a:extLst>
              </a:tr>
              <a:tr h="158115">
                <a:tc>
                  <a:txBody>
                    <a:bodyPr/>
                    <a:lstStyle/>
                    <a:p>
                      <a:pPr algn="l" fontAlgn="b"/>
                      <a:r>
                        <a:rPr lang="es-ES" sz="900" b="1" i="0" u="none" strike="noStrike">
                          <a:effectLst/>
                          <a:latin typeface="Tahoma" panose="020B0604030504040204" pitchFamily="34" charset="0"/>
                        </a:rPr>
                        <a:t>Publicidad</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8.560</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9.582</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9.583</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0,0%</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5,8%</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710554495"/>
                  </a:ext>
                </a:extLst>
              </a:tr>
              <a:tr h="158115">
                <a:tc>
                  <a:txBody>
                    <a:bodyPr/>
                    <a:lstStyle/>
                    <a:p>
                      <a:pPr algn="l" fontAlgn="b"/>
                      <a:r>
                        <a:rPr lang="es-ES" sz="1000" b="1" i="0" u="none" strike="noStrike">
                          <a:effectLst/>
                          <a:latin typeface="Tahoma" panose="020B0604030504040204" pitchFamily="34" charset="0"/>
                        </a:rPr>
                        <a:t>EBITDA-A</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18.439</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31.080</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29.574</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-4,8%</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26,6%</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42387271"/>
                  </a:ext>
                </a:extLst>
              </a:tr>
              <a:tr h="158115">
                <a:tc>
                  <a:txBody>
                    <a:bodyPr/>
                    <a:lstStyle/>
                    <a:p>
                      <a:pPr algn="l" fontAlgn="b"/>
                      <a:r>
                        <a:rPr lang="es-ES" sz="1000" b="1" i="0" u="none" strike="noStrike">
                          <a:effectLst/>
                          <a:latin typeface="Tahoma" panose="020B0604030504040204" pitchFamily="34" charset="0"/>
                        </a:rPr>
                        <a:t>Margen EBITDA-A</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10,9%</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17,4%</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16,3%</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0" i="0" u="none" strike="noStrike">
                          <a:effectLst/>
                          <a:latin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0" i="0" u="none" strike="noStrike">
                          <a:effectLst/>
                          <a:latin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2343526"/>
                  </a:ext>
                </a:extLst>
              </a:tr>
              <a:tr h="158115">
                <a:tc>
                  <a:txBody>
                    <a:bodyPr/>
                    <a:lstStyle/>
                    <a:p>
                      <a:pPr algn="l" fontAlgn="b"/>
                      <a:r>
                        <a:rPr lang="es-ES" sz="1000" b="1" i="0" u="none" strike="noStrike">
                          <a:effectLst/>
                          <a:latin typeface="Tahoma" panose="020B0604030504040204" pitchFamily="34" charset="0"/>
                        </a:rPr>
                        <a:t>Ebit-A</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10.821</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22.474</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21.335</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-5,1%</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40,4%</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79426625"/>
                  </a:ext>
                </a:extLst>
              </a:tr>
              <a:tr h="163830">
                <a:tc>
                  <a:txBody>
                    <a:bodyPr/>
                    <a:lstStyle/>
                    <a:p>
                      <a:pPr algn="l" fontAlgn="b"/>
                      <a:r>
                        <a:rPr lang="es-ES" sz="1000" b="1" i="0" u="none" strike="noStrike">
                          <a:effectLst/>
                          <a:latin typeface="Tahoma" panose="020B0604030504040204" pitchFamily="34" charset="0"/>
                        </a:rPr>
                        <a:t>Rtdo. Operativo</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9.788</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21.556</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20.681</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-4,1%</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dirty="0">
                          <a:effectLst/>
                          <a:latin typeface="Tahoma" panose="020B0604030504040204" pitchFamily="34" charset="0"/>
                        </a:rPr>
                        <a:t>45,4%</a:t>
                      </a:r>
                    </a:p>
                  </a:txBody>
                  <a:tcPr marL="5443" marR="5443" marT="5443" marB="0" anchor="b">
                    <a:lnL>
                      <a:noFill/>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33860949"/>
                  </a:ext>
                </a:extLst>
              </a:tr>
            </a:tbl>
          </a:graphicData>
        </a:graphic>
      </p:graphicFrame>
    </p:spTree>
    <p:extLst>
      <p:ext uri="{BB962C8B-B14F-4D97-AF65-F5344CB8AC3E}">
        <p14:creationId xmlns:p14="http://schemas.microsoft.com/office/powerpoint/2010/main" val="362239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544D7E62-A503-46D4-A0B3-2B188407AB30}"/>
              </a:ext>
            </a:extLst>
          </p:cNvPr>
          <p:cNvSpPr txBox="1">
            <a:spLocks/>
          </p:cNvSpPr>
          <p:nvPr/>
        </p:nvSpPr>
        <p:spPr>
          <a:xfrm>
            <a:off x="774665" y="619597"/>
            <a:ext cx="10851278"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La cifra de ventas consolidada decrece un 1,8%, hasta 791,9 MEUR. </a:t>
            </a:r>
          </a:p>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El EBITDA-A crece un 2,2%, hasta 112,1 MEUR, mejorando el resultado récord que obtuvimos en el 1T 2024 y con un crecimiento TAMI 23/25 del 7,9%. El margen EBITDA-A sube hasta el 14,2%. La divisa ha tenido un impacto en el resultado de 1,3 MEUR. </a:t>
            </a:r>
          </a:p>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El Beneficio Neto disminuye un 6,4%, hasta 50,3 MEUR, por diferencias de cambio por la devaluación del dólar y el incremento en los intereses tras la refinanciación de la deuda bancaria a finales del 2024 (las nuevas condiciones siguen siendo muy favorables, pero no tan buenas como las que veníamos disfrutando en los últimos tres años).</a:t>
            </a:r>
          </a:p>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El ROCE-A continúa mejorando hasta el 13,7%, y crece en 0,3 p.p. con respecto al resultado de 2024 (y en 3,1 p.p. en relación con el de 2023).  </a:t>
            </a: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a:p>
            <a:pPr marL="177800" indent="0" algn="just">
              <a:buClr>
                <a:schemeClr val="bg2"/>
              </a:buClr>
              <a:buNone/>
            </a:pPr>
            <a:endParaRPr lang="es-ES" sz="1200" dirty="0">
              <a:latin typeface="Tahoma" pitchFamily="34" charset="0"/>
            </a:endParaRPr>
          </a:p>
        </p:txBody>
      </p:sp>
      <p:pic>
        <p:nvPicPr>
          <p:cNvPr id="10" name="Imagen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6670" y="6193162"/>
            <a:ext cx="685803" cy="267963"/>
          </a:xfrm>
          <a:prstGeom prst="rect">
            <a:avLst/>
          </a:prstGeom>
        </p:spPr>
      </p:pic>
      <p:sp>
        <p:nvSpPr>
          <p:cNvPr id="12" name="Rectángulo 10">
            <a:extLst>
              <a:ext uri="{FF2B5EF4-FFF2-40B4-BE49-F238E27FC236}">
                <a16:creationId xmlns:a16="http://schemas.microsoft.com/office/drawing/2014/main" id="{55CB2124-7634-4AF4-A0CA-65A706B979F5}"/>
              </a:ext>
            </a:extLst>
          </p:cNvPr>
          <p:cNvSpPr/>
          <p:nvPr/>
        </p:nvSpPr>
        <p:spPr>
          <a:xfrm>
            <a:off x="972239" y="241200"/>
            <a:ext cx="8176071"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3.1 Cuenta de Resultados 1Q 2025</a:t>
            </a:r>
          </a:p>
        </p:txBody>
      </p:sp>
      <p:sp>
        <p:nvSpPr>
          <p:cNvPr id="11" name="3 Marcador de número de diapositiva">
            <a:extLst>
              <a:ext uri="{FF2B5EF4-FFF2-40B4-BE49-F238E27FC236}">
                <a16:creationId xmlns:a16="http://schemas.microsoft.com/office/drawing/2014/main" id="{8F4CB958-15C8-4676-BDF6-5B68BCF633FB}"/>
              </a:ext>
            </a:extLst>
          </p:cNvPr>
          <p:cNvSpPr txBox="1">
            <a:spLocks/>
          </p:cNvSpPr>
          <p:nvPr/>
        </p:nvSpPr>
        <p:spPr>
          <a:xfrm>
            <a:off x="9568543" y="638892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8</a:t>
            </a:fld>
            <a:endParaRPr lang="es-ES"/>
          </a:p>
        </p:txBody>
      </p:sp>
      <p:sp>
        <p:nvSpPr>
          <p:cNvPr id="15" name="CuadroTexto 14">
            <a:extLst>
              <a:ext uri="{FF2B5EF4-FFF2-40B4-BE49-F238E27FC236}">
                <a16:creationId xmlns:a16="http://schemas.microsoft.com/office/drawing/2014/main" id="{F4822A09-6B43-4A59-BC89-8FD0F375B74C}"/>
              </a:ext>
            </a:extLst>
          </p:cNvPr>
          <p:cNvSpPr txBox="1"/>
          <p:nvPr/>
        </p:nvSpPr>
        <p:spPr>
          <a:xfrm>
            <a:off x="3688485" y="4831583"/>
            <a:ext cx="6226135" cy="246221"/>
          </a:xfrm>
          <a:prstGeom prst="rect">
            <a:avLst/>
          </a:prstGeom>
          <a:noFill/>
        </p:spPr>
        <p:txBody>
          <a:bodyPr wrap="square">
            <a:spAutoFit/>
          </a:bodyPr>
          <a:lstStyle/>
          <a:p>
            <a:pPr marL="177800">
              <a:buClr>
                <a:schemeClr val="bg2"/>
              </a:buClr>
            </a:pPr>
            <a:r>
              <a:rPr lang="es-ES" sz="1000">
                <a:latin typeface="Tahoma" pitchFamily="34" charset="0"/>
              </a:rPr>
              <a:t>*Resultado neto atribuido a la sociedad dominante</a:t>
            </a:r>
          </a:p>
        </p:txBody>
      </p:sp>
      <p:pic>
        <p:nvPicPr>
          <p:cNvPr id="3" name="Picture 2" descr="Pasta Garofalo - Salsas">
            <a:extLst>
              <a:ext uri="{FF2B5EF4-FFF2-40B4-BE49-F238E27FC236}">
                <a16:creationId xmlns:a16="http://schemas.microsoft.com/office/drawing/2014/main" id="{3F696BE1-EB86-7785-9783-A1A3FE48500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852060" y="5819776"/>
            <a:ext cx="838268" cy="901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S Ecológico">
            <a:extLst>
              <a:ext uri="{FF2B5EF4-FFF2-40B4-BE49-F238E27FC236}">
                <a16:creationId xmlns:a16="http://schemas.microsoft.com/office/drawing/2014/main" id="{FF34714E-DC6E-45AE-E547-20AB45002D4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777324" y="5647865"/>
            <a:ext cx="763816" cy="102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smine Rice">
            <a:extLst>
              <a:ext uri="{FF2B5EF4-FFF2-40B4-BE49-F238E27FC236}">
                <a16:creationId xmlns:a16="http://schemas.microsoft.com/office/drawing/2014/main" id="{8D4E4A98-9DF6-F3C3-0BF0-7FAAFD97B16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80321" y="5522121"/>
            <a:ext cx="1192273" cy="11922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ARINA TEMPURA ORIENTAL SANTA RITA 500gr - Colofruit -Productos Gourmet-">
            <a:extLst>
              <a:ext uri="{FF2B5EF4-FFF2-40B4-BE49-F238E27FC236}">
                <a16:creationId xmlns:a16="http://schemas.microsoft.com/office/drawing/2014/main" id="{0A61637C-CC46-C83F-972C-B094797EDDF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92702" y="5552996"/>
            <a:ext cx="1184619" cy="12329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D0975F0-650D-DB2A-804C-475AA176BBD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67378" y="5420489"/>
            <a:ext cx="1419990" cy="14199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0C46AB8D-28D9-1917-9CC4-5461ECBE0CA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26165" y="5411036"/>
            <a:ext cx="1419990" cy="141999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AROFALO Sauce De Tomates Cerises - 400g - GO DELIVERY">
            <a:extLst>
              <a:ext uri="{FF2B5EF4-FFF2-40B4-BE49-F238E27FC236}">
                <a16:creationId xmlns:a16="http://schemas.microsoft.com/office/drawing/2014/main" id="{32D0291A-E25E-54CE-6663-CD62E92FF34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97559" y="5738607"/>
            <a:ext cx="999592" cy="9995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16C92E2A-63A5-709A-E887-6EFB8E935B27}"/>
              </a:ext>
            </a:extLst>
          </p:cNvPr>
          <p:cNvGraphicFramePr>
            <a:graphicFrameLocks noGrp="1"/>
          </p:cNvGraphicFramePr>
          <p:nvPr>
            <p:extLst>
              <p:ext uri="{D42A27DB-BD31-4B8C-83A1-F6EECF244321}">
                <p14:modId xmlns:p14="http://schemas.microsoft.com/office/powerpoint/2010/main" val="1483342386"/>
              </p:ext>
            </p:extLst>
          </p:nvPr>
        </p:nvGraphicFramePr>
        <p:xfrm>
          <a:off x="3060700" y="3066574"/>
          <a:ext cx="5869545" cy="1751983"/>
        </p:xfrm>
        <a:graphic>
          <a:graphicData uri="http://schemas.openxmlformats.org/drawingml/2006/table">
            <a:tbl>
              <a:tblPr/>
              <a:tblGrid>
                <a:gridCol w="1657716">
                  <a:extLst>
                    <a:ext uri="{9D8B030D-6E8A-4147-A177-3AD203B41FA5}">
                      <a16:colId xmlns:a16="http://schemas.microsoft.com/office/drawing/2014/main" val="628102268"/>
                    </a:ext>
                  </a:extLst>
                </a:gridCol>
                <a:gridCol w="798160">
                  <a:extLst>
                    <a:ext uri="{9D8B030D-6E8A-4147-A177-3AD203B41FA5}">
                      <a16:colId xmlns:a16="http://schemas.microsoft.com/office/drawing/2014/main" val="2809129583"/>
                    </a:ext>
                  </a:extLst>
                </a:gridCol>
                <a:gridCol w="798160">
                  <a:extLst>
                    <a:ext uri="{9D8B030D-6E8A-4147-A177-3AD203B41FA5}">
                      <a16:colId xmlns:a16="http://schemas.microsoft.com/office/drawing/2014/main" val="3991856311"/>
                    </a:ext>
                  </a:extLst>
                </a:gridCol>
                <a:gridCol w="798160">
                  <a:extLst>
                    <a:ext uri="{9D8B030D-6E8A-4147-A177-3AD203B41FA5}">
                      <a16:colId xmlns:a16="http://schemas.microsoft.com/office/drawing/2014/main" val="3222622617"/>
                    </a:ext>
                  </a:extLst>
                </a:gridCol>
                <a:gridCol w="822719">
                  <a:extLst>
                    <a:ext uri="{9D8B030D-6E8A-4147-A177-3AD203B41FA5}">
                      <a16:colId xmlns:a16="http://schemas.microsoft.com/office/drawing/2014/main" val="4294018399"/>
                    </a:ext>
                  </a:extLst>
                </a:gridCol>
                <a:gridCol w="994630">
                  <a:extLst>
                    <a:ext uri="{9D8B030D-6E8A-4147-A177-3AD203B41FA5}">
                      <a16:colId xmlns:a16="http://schemas.microsoft.com/office/drawing/2014/main" val="1003205694"/>
                    </a:ext>
                  </a:extLst>
                </a:gridCol>
              </a:tblGrid>
              <a:tr h="178531">
                <a:tc>
                  <a:txBody>
                    <a:bodyPr/>
                    <a:lstStyle/>
                    <a:p>
                      <a:pPr algn="l" fontAlgn="b"/>
                      <a:r>
                        <a:rPr lang="es-ES" sz="1000" b="0" i="0" u="none" strike="noStrike">
                          <a:effectLst/>
                          <a:latin typeface="Tahoma" panose="020B0604030504040204" pitchFamily="34" charset="0"/>
                        </a:rPr>
                        <a:t>Miles de EUR</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1T23</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1T25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  24/25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b"/>
                      <a:r>
                        <a:rPr lang="es-ES" sz="1000" b="1" i="0" u="none" strike="noStrike">
                          <a:solidFill>
                            <a:srgbClr val="3724C2"/>
                          </a:solidFill>
                          <a:effectLst/>
                          <a:latin typeface="Tahoma" panose="020B0604030504040204" pitchFamily="34" charset="0"/>
                        </a:rPr>
                        <a:t>TAMI 23/25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96916397"/>
                  </a:ext>
                </a:extLst>
              </a:tr>
              <a:tr h="173770">
                <a:tc>
                  <a:txBody>
                    <a:bodyPr/>
                    <a:lstStyle/>
                    <a:p>
                      <a:pPr algn="l" fontAlgn="b"/>
                      <a:r>
                        <a:rPr lang="es-ES" sz="1000" b="1" i="0" u="none" strike="noStrike">
                          <a:effectLst/>
                          <a:latin typeface="Tahoma" panose="020B0604030504040204" pitchFamily="34" charset="0"/>
                        </a:rPr>
                        <a:t>Ventas</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810.151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806.598</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791.961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-1,8%</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30385042"/>
                  </a:ext>
                </a:extLst>
              </a:tr>
              <a:tr h="173770">
                <a:tc>
                  <a:txBody>
                    <a:bodyPr/>
                    <a:lstStyle/>
                    <a:p>
                      <a:pPr algn="l" fontAlgn="b"/>
                      <a:r>
                        <a:rPr lang="es-ES" sz="900" b="1" i="0" u="none" strike="noStrike">
                          <a:effectLst/>
                          <a:latin typeface="Tahoma" panose="020B0604030504040204" pitchFamily="34" charset="0"/>
                        </a:rPr>
                        <a:t>Publicidad</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23.384</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25.365</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26.243</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3,5%</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5,9%</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4094623359"/>
                  </a:ext>
                </a:extLst>
              </a:tr>
              <a:tr h="173770">
                <a:tc>
                  <a:txBody>
                    <a:bodyPr/>
                    <a:lstStyle/>
                    <a:p>
                      <a:pPr algn="l" fontAlgn="b"/>
                      <a:r>
                        <a:rPr lang="es-ES" sz="1000" b="1" i="0" u="none" strike="noStrike">
                          <a:effectLst/>
                          <a:latin typeface="Tahoma" panose="020B0604030504040204" pitchFamily="34" charset="0"/>
                        </a:rPr>
                        <a:t>EBITDA-A</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96.314</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109.654</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112.110</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2,2%</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7,9%</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94965159"/>
                  </a:ext>
                </a:extLst>
              </a:tr>
              <a:tr h="173770">
                <a:tc>
                  <a:txBody>
                    <a:bodyPr/>
                    <a:lstStyle/>
                    <a:p>
                      <a:pPr algn="l" fontAlgn="b"/>
                      <a:r>
                        <a:rPr lang="es-ES" sz="1000" b="1" i="0" u="none" strike="noStrike">
                          <a:effectLst/>
                          <a:latin typeface="Tahoma" panose="020B0604030504040204" pitchFamily="34" charset="0"/>
                        </a:rPr>
                        <a:t>Margen EBITDA-A</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11,9%</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13,6%</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14,2%</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65587329"/>
                  </a:ext>
                </a:extLst>
              </a:tr>
              <a:tr h="173770">
                <a:tc>
                  <a:txBody>
                    <a:bodyPr/>
                    <a:lstStyle/>
                    <a:p>
                      <a:pPr algn="l" fontAlgn="b"/>
                      <a:r>
                        <a:rPr lang="es-ES" sz="1000" b="1" i="0" u="none" strike="noStrike">
                          <a:effectLst/>
                          <a:latin typeface="Tahoma" panose="020B0604030504040204" pitchFamily="34" charset="0"/>
                        </a:rPr>
                        <a:t>Ebit-A</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71.679</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83.652</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84.787</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1,4%</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8,8%</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37176151"/>
                  </a:ext>
                </a:extLst>
              </a:tr>
              <a:tr h="173770">
                <a:tc>
                  <a:txBody>
                    <a:bodyPr/>
                    <a:lstStyle/>
                    <a:p>
                      <a:pPr algn="l" fontAlgn="b"/>
                      <a:r>
                        <a:rPr lang="es-ES" sz="1000" b="1" i="0" u="none" strike="noStrike">
                          <a:effectLst/>
                          <a:latin typeface="Tahoma" panose="020B0604030504040204" pitchFamily="34" charset="0"/>
                        </a:rPr>
                        <a:t>Rtdo. Operativo</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68.928</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81.679</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83.970</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2,8%</a:t>
                      </a:r>
                    </a:p>
                  </a:txBody>
                  <a:tcPr marL="5443" marR="5443" marT="5443" marB="0" anchor="b">
                    <a:lnL>
                      <a:noFill/>
                    </a:lnL>
                    <a:lnR>
                      <a:noFill/>
                    </a:lnR>
                    <a:lnT>
                      <a:noFill/>
                    </a:lnT>
                    <a:lnB>
                      <a:noFill/>
                    </a:lnB>
                    <a:solidFill>
                      <a:srgbClr val="FFFFFF"/>
                    </a:solidFill>
                  </a:tcPr>
                </a:tc>
                <a:tc>
                  <a:txBody>
                    <a:bodyPr/>
                    <a:lstStyle/>
                    <a:p>
                      <a:pPr algn="r" fontAlgn="b"/>
                      <a:r>
                        <a:rPr lang="es-ES" sz="1000" b="0" i="0" u="none" strike="noStrike">
                          <a:effectLst/>
                          <a:latin typeface="Tahoma" panose="020B0604030504040204" pitchFamily="34" charset="0"/>
                        </a:rPr>
                        <a:t>10,4%</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674246963"/>
                  </a:ext>
                </a:extLst>
              </a:tr>
              <a:tr h="173770">
                <a:tc>
                  <a:txBody>
                    <a:bodyPr/>
                    <a:lstStyle/>
                    <a:p>
                      <a:pPr algn="l" fontAlgn="b"/>
                      <a:r>
                        <a:rPr lang="es-ES" sz="1000" b="1" i="0" u="none" strike="noStrike">
                          <a:effectLst/>
                          <a:latin typeface="Tahoma" panose="020B0604030504040204" pitchFamily="34" charset="0"/>
                        </a:rPr>
                        <a:t>Rtdo. Antes Impuestos</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63.950</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80.696</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77.663</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-3,8%</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10,2%</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62394790"/>
                  </a:ext>
                </a:extLst>
              </a:tr>
              <a:tr h="178531">
                <a:tc>
                  <a:txBody>
                    <a:bodyPr/>
                    <a:lstStyle/>
                    <a:p>
                      <a:pPr algn="l" fontAlgn="b"/>
                      <a:r>
                        <a:rPr lang="es-ES" sz="1000" b="1" i="0" u="none" strike="noStrike">
                          <a:effectLst/>
                          <a:latin typeface="Tahoma" panose="020B0604030504040204" pitchFamily="34" charset="0"/>
                        </a:rPr>
                        <a:t>Beneficio Neto</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43.802</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53.732</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50.301</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-6,4%</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7,2%</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93483984"/>
                  </a:ext>
                </a:extLst>
              </a:tr>
              <a:tr h="178531">
                <a:tc>
                  <a:txBody>
                    <a:bodyPr/>
                    <a:lstStyle/>
                    <a:p>
                      <a:pPr algn="l" fontAlgn="b"/>
                      <a:r>
                        <a:rPr lang="es-ES" sz="1000" b="1" i="0" u="none" strike="noStrike">
                          <a:effectLst/>
                          <a:latin typeface="Tahoma" panose="020B0604030504040204" pitchFamily="34" charset="0"/>
                        </a:rPr>
                        <a:t>ROCE-A</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10,6%</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13,4%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13,7%</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 -</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fontAlgn="b"/>
                      <a:r>
                        <a:rPr lang="es-ES" sz="1000" b="0" i="0" u="none" strike="noStrike" dirty="0">
                          <a:effectLst/>
                          <a:latin typeface="Tahoma" panose="020B0604030504040204" pitchFamily="34" charset="0"/>
                        </a:rPr>
                        <a:t> -</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126780103"/>
                  </a:ext>
                </a:extLst>
              </a:tr>
            </a:tbl>
          </a:graphicData>
        </a:graphic>
      </p:graphicFrame>
    </p:spTree>
    <p:extLst>
      <p:ext uri="{BB962C8B-B14F-4D97-AF65-F5344CB8AC3E}">
        <p14:creationId xmlns:p14="http://schemas.microsoft.com/office/powerpoint/2010/main" val="97140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6758A85E-3D76-42E3-A398-E99575EE505B}"/>
              </a:ext>
            </a:extLst>
          </p:cNvPr>
          <p:cNvSpPr txBox="1">
            <a:spLocks/>
          </p:cNvSpPr>
          <p:nvPr/>
        </p:nvSpPr>
        <p:spPr>
          <a:xfrm>
            <a:off x="767229" y="619463"/>
            <a:ext cx="10886705"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a:buClr>
                <a:schemeClr val="bg2"/>
              </a:buClr>
              <a:buBlip>
                <a:blip r:embed="rId3"/>
              </a:buBlip>
            </a:pPr>
            <a:endParaRPr lang="es-ES" sz="1200" dirty="0">
              <a:latin typeface="Tahoma" pitchFamily="34" charset="0"/>
            </a:endParaRPr>
          </a:p>
          <a:p>
            <a:pPr marL="363538" indent="-171450" algn="just">
              <a:buClr>
                <a:schemeClr val="bg2"/>
              </a:buClr>
              <a:buBlip>
                <a:blip r:embed="rId3"/>
              </a:buBlip>
            </a:pPr>
            <a:r>
              <a:rPr lang="es-ES" sz="1200" dirty="0">
                <a:latin typeface="Tahoma" pitchFamily="34" charset="0"/>
              </a:rPr>
              <a:t>La Deuda Neta a 31 de marzo es de 599,3 MEUR, 6,1 MEUR más que en el cierre del 2024.</a:t>
            </a:r>
          </a:p>
          <a:p>
            <a:pPr marL="363538" indent="-171450" algn="just">
              <a:buClr>
                <a:schemeClr val="bg2"/>
              </a:buClr>
              <a:buBlip>
                <a:blip r:embed="rId3"/>
              </a:buBlip>
            </a:pPr>
            <a:endParaRPr lang="en-US" sz="1200" dirty="0">
              <a:latin typeface="Tahoma" pitchFamily="34" charset="0"/>
            </a:endParaRPr>
          </a:p>
          <a:p>
            <a:pPr marL="357188" indent="-179388" algn="just">
              <a:buClr>
                <a:schemeClr val="bg2"/>
              </a:buClr>
              <a:buBlip>
                <a:blip r:embed="rId4"/>
              </a:buBlip>
            </a:pPr>
            <a:r>
              <a:rPr lang="es-ES" sz="1200" dirty="0">
                <a:latin typeface="Tahoma" pitchFamily="34" charset="0"/>
              </a:rPr>
              <a:t>El impacto de la variación del Capital Circulante en el endeudamiento ha sido de 46,0 MEUR.</a:t>
            </a:r>
          </a:p>
          <a:p>
            <a:pPr marL="357188" indent="-179388" algn="just">
              <a:buClr>
                <a:schemeClr val="bg2"/>
              </a:buClr>
              <a:buBlip>
                <a:blip r:embed="rId4"/>
              </a:buBlip>
            </a:pPr>
            <a:endParaRPr lang="es-ES" sz="1200" dirty="0">
              <a:latin typeface="Tahoma" pitchFamily="34" charset="0"/>
            </a:endParaRPr>
          </a:p>
          <a:p>
            <a:pPr marL="357188" indent="-179388" algn="just">
              <a:buClr>
                <a:schemeClr val="bg2"/>
              </a:buClr>
              <a:buBlip>
                <a:blip r:embed="rId4"/>
              </a:buBlip>
            </a:pPr>
            <a:r>
              <a:rPr lang="es-ES" sz="1200" dirty="0">
                <a:highlight>
                  <a:srgbClr val="FFFFFF"/>
                </a:highlight>
                <a:latin typeface="Tahoma" pitchFamily="34" charset="0"/>
              </a:rPr>
              <a:t>El Impuesto de Sociedades en el primer trimestre 2025 es de 19,86 MEUR.</a:t>
            </a:r>
          </a:p>
          <a:p>
            <a:pPr marL="357188" indent="-179388" algn="just">
              <a:buClr>
                <a:schemeClr val="bg2"/>
              </a:buClr>
              <a:buBlip>
                <a:blip r:embed="rId4"/>
              </a:buBlip>
            </a:pPr>
            <a:endParaRPr lang="es-ES" sz="1200" dirty="0">
              <a:highlight>
                <a:srgbClr val="FFFFFF"/>
              </a:highlight>
              <a:latin typeface="Tahoma" pitchFamily="34" charset="0"/>
            </a:endParaRPr>
          </a:p>
          <a:p>
            <a:pPr marL="357188" indent="-179388" algn="just">
              <a:buClr>
                <a:schemeClr val="bg2"/>
              </a:buClr>
              <a:buBlip>
                <a:blip r:embed="rId4"/>
              </a:buBlip>
            </a:pPr>
            <a:r>
              <a:rPr lang="es-ES" sz="1200" dirty="0">
                <a:highlight>
                  <a:srgbClr val="FFFFFF"/>
                </a:highlight>
                <a:latin typeface="Tahoma" pitchFamily="34" charset="0"/>
              </a:rPr>
              <a:t>Las inversiones en CAPEX ascienden a 29,9 MEUR. </a:t>
            </a:r>
          </a:p>
          <a:p>
            <a:pPr marL="363538" indent="-171450" algn="just">
              <a:buClr>
                <a:schemeClr val="bg2"/>
              </a:buClr>
              <a:buBlip>
                <a:blip r:embed="rId3"/>
              </a:buBlip>
            </a:pPr>
            <a:endParaRPr lang="es-ES" sz="1200" dirty="0">
              <a:highlight>
                <a:srgbClr val="FFFFFF"/>
              </a:highlight>
              <a:latin typeface="Tahoma" pitchFamily="34" charset="0"/>
            </a:endParaRPr>
          </a:p>
          <a:p>
            <a:pPr marL="363538" indent="-171450" algn="just">
              <a:buClr>
                <a:schemeClr val="bg2"/>
              </a:buClr>
              <a:buBlip>
                <a:blip r:embed="rId3"/>
              </a:buBlip>
            </a:pPr>
            <a:endParaRPr lang="es-ES" sz="1200" dirty="0">
              <a:highlight>
                <a:srgbClr val="FFFFFF"/>
              </a:highlight>
              <a:latin typeface="Tahoma" pitchFamily="34" charset="0"/>
            </a:endParaRPr>
          </a:p>
        </p:txBody>
      </p:sp>
      <p:sp>
        <p:nvSpPr>
          <p:cNvPr id="13" name="Rectángulo 10">
            <a:extLst>
              <a:ext uri="{FF2B5EF4-FFF2-40B4-BE49-F238E27FC236}">
                <a16:creationId xmlns:a16="http://schemas.microsoft.com/office/drawing/2014/main" id="{C965AB48-5BB9-43B2-8763-36686DD6186D}"/>
              </a:ext>
            </a:extLst>
          </p:cNvPr>
          <p:cNvSpPr/>
          <p:nvPr/>
        </p:nvSpPr>
        <p:spPr>
          <a:xfrm>
            <a:off x="962915" y="241200"/>
            <a:ext cx="7579647" cy="523220"/>
          </a:xfrm>
          <a:prstGeom prst="rect">
            <a:avLst/>
          </a:prstGeom>
        </p:spPr>
        <p:txBody>
          <a:bodyPr wrap="square">
            <a:spAutoFit/>
          </a:bodyPr>
          <a:lstStyle/>
          <a:p>
            <a:r>
              <a:rPr lang="es-ES" sz="2800" dirty="0">
                <a:solidFill>
                  <a:srgbClr val="336699"/>
                </a:solidFill>
                <a:latin typeface="Franklin Gothic Medium Cond" panose="020B0606030402020204" pitchFamily="34" charset="0"/>
                <a:cs typeface="Arial" panose="020B0604020202020204" pitchFamily="34" charset="0"/>
              </a:rPr>
              <a:t>3.2 Evolución del Endeudamiento</a:t>
            </a:r>
          </a:p>
        </p:txBody>
      </p:sp>
      <p:pic>
        <p:nvPicPr>
          <p:cNvPr id="20" name="Imagen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61350" y="6117345"/>
            <a:ext cx="685803" cy="267963"/>
          </a:xfrm>
          <a:prstGeom prst="rect">
            <a:avLst/>
          </a:prstGeom>
        </p:spPr>
      </p:pic>
      <p:sp>
        <p:nvSpPr>
          <p:cNvPr id="14" name="3 Marcador de número de diapositiva">
            <a:extLst>
              <a:ext uri="{FF2B5EF4-FFF2-40B4-BE49-F238E27FC236}">
                <a16:creationId xmlns:a16="http://schemas.microsoft.com/office/drawing/2014/main" id="{3CA10A0A-49FB-4D27-841B-3CDFA0BCCC70}"/>
              </a:ext>
            </a:extLst>
          </p:cNvPr>
          <p:cNvSpPr txBox="1">
            <a:spLocks/>
          </p:cNvSpPr>
          <p:nvPr/>
        </p:nvSpPr>
        <p:spPr>
          <a:xfrm>
            <a:off x="9596534" y="635210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774648-2F9F-394B-AE9C-6B3BC03789B8}" type="slidenum">
              <a:rPr lang="es-ES"/>
              <a:pPr/>
              <a:t>9</a:t>
            </a:fld>
            <a:endParaRPr lang="es-ES"/>
          </a:p>
        </p:txBody>
      </p:sp>
      <p:pic>
        <p:nvPicPr>
          <p:cNvPr id="4" name="Picture 12" descr="Ready to Serve Organic White &amp; Red Quinoa">
            <a:extLst>
              <a:ext uri="{FF2B5EF4-FFF2-40B4-BE49-F238E27FC236}">
                <a16:creationId xmlns:a16="http://schemas.microsoft.com/office/drawing/2014/main" id="{89827969-80B5-E7B3-884F-4FEB8E90DF0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020617" y="5685017"/>
            <a:ext cx="1896539" cy="86465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011BBD7-7AFC-0A07-7476-0268AD115C5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78906" y="4865471"/>
            <a:ext cx="1286939" cy="1751329"/>
          </a:xfrm>
          <a:prstGeom prst="rect">
            <a:avLst/>
          </a:prstGeom>
        </p:spPr>
      </p:pic>
      <p:pic>
        <p:nvPicPr>
          <p:cNvPr id="7" name="Picture 2">
            <a:extLst>
              <a:ext uri="{FF2B5EF4-FFF2-40B4-BE49-F238E27FC236}">
                <a16:creationId xmlns:a16="http://schemas.microsoft.com/office/drawing/2014/main" id="{2B15CEFB-917A-1B00-348A-D2921736F6A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56298" y="5165685"/>
            <a:ext cx="850511" cy="14869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ady to Heat Yellow Rice">
            <a:extLst>
              <a:ext uri="{FF2B5EF4-FFF2-40B4-BE49-F238E27FC236}">
                <a16:creationId xmlns:a16="http://schemas.microsoft.com/office/drawing/2014/main" id="{5E1B9775-D3BF-74C0-A472-42B0D00D306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95370" y="5186433"/>
            <a:ext cx="1519264" cy="1519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inoa Vidasania SOS">
            <a:extLst>
              <a:ext uri="{FF2B5EF4-FFF2-40B4-BE49-F238E27FC236}">
                <a16:creationId xmlns:a16="http://schemas.microsoft.com/office/drawing/2014/main" id="{D08C4013-B2D4-8C2E-6C3F-0CD0F482453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99196" y="4979323"/>
            <a:ext cx="934497" cy="17379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652C5280-786A-1C54-C8B2-0A32A32E3702}"/>
              </a:ext>
            </a:extLst>
          </p:cNvPr>
          <p:cNvGraphicFramePr>
            <a:graphicFrameLocks noGrp="1"/>
          </p:cNvGraphicFramePr>
          <p:nvPr>
            <p:extLst>
              <p:ext uri="{D42A27DB-BD31-4B8C-83A1-F6EECF244321}">
                <p14:modId xmlns:p14="http://schemas.microsoft.com/office/powerpoint/2010/main" val="340635253"/>
              </p:ext>
            </p:extLst>
          </p:nvPr>
        </p:nvGraphicFramePr>
        <p:xfrm>
          <a:off x="2298700" y="3028514"/>
          <a:ext cx="7594600" cy="1304290"/>
        </p:xfrm>
        <a:graphic>
          <a:graphicData uri="http://schemas.openxmlformats.org/drawingml/2006/table">
            <a:tbl>
              <a:tblPr/>
              <a:tblGrid>
                <a:gridCol w="1676400">
                  <a:extLst>
                    <a:ext uri="{9D8B030D-6E8A-4147-A177-3AD203B41FA5}">
                      <a16:colId xmlns:a16="http://schemas.microsoft.com/office/drawing/2014/main" val="4131820217"/>
                    </a:ext>
                  </a:extLst>
                </a:gridCol>
                <a:gridCol w="787400">
                  <a:extLst>
                    <a:ext uri="{9D8B030D-6E8A-4147-A177-3AD203B41FA5}">
                      <a16:colId xmlns:a16="http://schemas.microsoft.com/office/drawing/2014/main" val="3517134596"/>
                    </a:ext>
                  </a:extLst>
                </a:gridCol>
                <a:gridCol w="812800">
                  <a:extLst>
                    <a:ext uri="{9D8B030D-6E8A-4147-A177-3AD203B41FA5}">
                      <a16:colId xmlns:a16="http://schemas.microsoft.com/office/drawing/2014/main" val="958552721"/>
                    </a:ext>
                  </a:extLst>
                </a:gridCol>
                <a:gridCol w="825500">
                  <a:extLst>
                    <a:ext uri="{9D8B030D-6E8A-4147-A177-3AD203B41FA5}">
                      <a16:colId xmlns:a16="http://schemas.microsoft.com/office/drawing/2014/main" val="891567418"/>
                    </a:ext>
                  </a:extLst>
                </a:gridCol>
                <a:gridCol w="876300">
                  <a:extLst>
                    <a:ext uri="{9D8B030D-6E8A-4147-A177-3AD203B41FA5}">
                      <a16:colId xmlns:a16="http://schemas.microsoft.com/office/drawing/2014/main" val="1341867602"/>
                    </a:ext>
                  </a:extLst>
                </a:gridCol>
                <a:gridCol w="863600">
                  <a:extLst>
                    <a:ext uri="{9D8B030D-6E8A-4147-A177-3AD203B41FA5}">
                      <a16:colId xmlns:a16="http://schemas.microsoft.com/office/drawing/2014/main" val="3159138035"/>
                    </a:ext>
                  </a:extLst>
                </a:gridCol>
                <a:gridCol w="749300">
                  <a:extLst>
                    <a:ext uri="{9D8B030D-6E8A-4147-A177-3AD203B41FA5}">
                      <a16:colId xmlns:a16="http://schemas.microsoft.com/office/drawing/2014/main" val="1337136926"/>
                    </a:ext>
                  </a:extLst>
                </a:gridCol>
                <a:gridCol w="1003300">
                  <a:extLst>
                    <a:ext uri="{9D8B030D-6E8A-4147-A177-3AD203B41FA5}">
                      <a16:colId xmlns:a16="http://schemas.microsoft.com/office/drawing/2014/main" val="4053592344"/>
                    </a:ext>
                  </a:extLst>
                </a:gridCol>
              </a:tblGrid>
              <a:tr h="190500">
                <a:tc>
                  <a:txBody>
                    <a:bodyPr/>
                    <a:lstStyle/>
                    <a:p>
                      <a:pPr algn="l" fontAlgn="b"/>
                      <a:r>
                        <a:rPr lang="es-ES" sz="1000" b="0" i="0" u="none" strike="noStrike">
                          <a:effectLst/>
                          <a:latin typeface="Tahoma" panose="020B0604030504040204" pitchFamily="34" charset="0"/>
                        </a:rPr>
                        <a:t>Miles de EUR</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000" b="1" i="0" u="none" strike="noStrike">
                          <a:solidFill>
                            <a:srgbClr val="3724C2"/>
                          </a:solidFill>
                          <a:effectLst/>
                          <a:latin typeface="Tahoma" panose="020B0604030504040204" pitchFamily="34" charset="0"/>
                        </a:rPr>
                        <a:t>31 Mar 23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000" b="1" i="0" u="none" strike="noStrike">
                          <a:solidFill>
                            <a:srgbClr val="3724C2"/>
                          </a:solidFill>
                          <a:effectLst/>
                          <a:latin typeface="Tahoma" panose="020B0604030504040204" pitchFamily="34" charset="0"/>
                        </a:rPr>
                        <a:t>31 Dic 23</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000" b="1" i="0" u="none" strike="noStrike">
                          <a:solidFill>
                            <a:srgbClr val="3724C2"/>
                          </a:solidFill>
                          <a:effectLst/>
                          <a:latin typeface="Tahoma" panose="020B0604030504040204" pitchFamily="34" charset="0"/>
                        </a:rPr>
                        <a:t>31 Mar 24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000" b="1" i="0" u="none" strike="noStrike">
                          <a:solidFill>
                            <a:srgbClr val="3724C2"/>
                          </a:solidFill>
                          <a:effectLst/>
                          <a:latin typeface="Tahoma" panose="020B0604030504040204" pitchFamily="34" charset="0"/>
                        </a:rPr>
                        <a:t>31 Dic 24</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ES" sz="1000" b="1" i="0" u="none" strike="noStrike">
                          <a:solidFill>
                            <a:srgbClr val="3724C2"/>
                          </a:solidFill>
                          <a:effectLst/>
                          <a:latin typeface="Tahoma" panose="020B0604030504040204" pitchFamily="34" charset="0"/>
                        </a:rPr>
                        <a:t>31 Mar 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S" sz="1000" b="1" i="0" u="none" strike="noStrike">
                          <a:solidFill>
                            <a:srgbClr val="3724C2"/>
                          </a:solidFill>
                          <a:effectLst/>
                          <a:latin typeface="Tahoma" panose="020B0604030504040204" pitchFamily="34" charset="0"/>
                        </a:rPr>
                        <a:t>25/24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1" i="0" u="none" strike="noStrike">
                          <a:solidFill>
                            <a:srgbClr val="3724C2"/>
                          </a:solidFill>
                          <a:effectLst/>
                          <a:latin typeface="Tahoma" panose="020B0604030504040204" pitchFamily="34" charset="0"/>
                        </a:rPr>
                        <a:t>TAMI 25/23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5087770"/>
                  </a:ext>
                </a:extLst>
              </a:tr>
              <a:tr h="158115">
                <a:tc>
                  <a:txBody>
                    <a:bodyPr/>
                    <a:lstStyle/>
                    <a:p>
                      <a:pPr algn="l" fontAlgn="b"/>
                      <a:r>
                        <a:rPr lang="es-ES" sz="1000" b="1" i="0" u="none" strike="noStrike">
                          <a:effectLst/>
                          <a:latin typeface="Tahoma" panose="020B0604030504040204" pitchFamily="34" charset="0"/>
                        </a:rPr>
                        <a:t>Deuda Neta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s-ES" sz="1000" b="0" i="0" u="none" strike="noStrike">
                          <a:effectLst/>
                          <a:latin typeface="Tahoma" panose="020B0604030504040204" pitchFamily="34" charset="0"/>
                        </a:rPr>
                        <a:t>743.912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570.404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507.015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593.174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599.303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18,2%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-10,2%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04819728"/>
                  </a:ext>
                </a:extLst>
              </a:tr>
              <a:tr h="158115">
                <a:tc>
                  <a:txBody>
                    <a:bodyPr/>
                    <a:lstStyle/>
                    <a:p>
                      <a:pPr algn="l" fontAlgn="b"/>
                      <a:r>
                        <a:rPr lang="es-ES" sz="1000" b="1" i="0" u="none" strike="noStrike">
                          <a:effectLst/>
                          <a:latin typeface="Tahoma" panose="020B0604030504040204" pitchFamily="34" charset="0"/>
                        </a:rPr>
                        <a:t>Deuda neta media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S" sz="1000" b="0" i="0" u="none" strike="noStrike">
                          <a:effectLst/>
                          <a:latin typeface="Tahoma" panose="020B0604030504040204" pitchFamily="34" charset="0"/>
                        </a:rPr>
                        <a:t>702.555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831.747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621.717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529.868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544.431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-12,4%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-12,0%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9388404"/>
                  </a:ext>
                </a:extLst>
              </a:tr>
              <a:tr h="158115">
                <a:tc>
                  <a:txBody>
                    <a:bodyPr/>
                    <a:lstStyle/>
                    <a:p>
                      <a:pPr algn="l" fontAlgn="b"/>
                      <a:r>
                        <a:rPr lang="es-ES" sz="1000" b="1" i="0" u="none" strike="noStrike">
                          <a:effectLst/>
                          <a:latin typeface="Tahoma" panose="020B0604030504040204" pitchFamily="34" charset="0"/>
                        </a:rPr>
                        <a:t>Fondos Propios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ES" sz="1000" b="0" i="0" u="none" strike="noStrike">
                          <a:effectLst/>
                          <a:latin typeface="Tahoma" panose="020B0604030504040204" pitchFamily="34" charset="0"/>
                        </a:rPr>
                        <a:t>2.190.568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2.185.159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2.268.969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2.329.616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2.329.998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021372"/>
                  </a:ext>
                </a:extLst>
              </a:tr>
              <a:tr h="158115">
                <a:tc>
                  <a:txBody>
                    <a:bodyPr/>
                    <a:lstStyle/>
                    <a:p>
                      <a:pPr algn="l" fontAlgn="b"/>
                      <a:r>
                        <a:rPr lang="es-ES" sz="1000" b="1" i="0" u="none" strike="noStrike">
                          <a:effectLst/>
                          <a:latin typeface="Tahoma" panose="020B0604030504040204" pitchFamily="34" charset="0"/>
                        </a:rPr>
                        <a:t>Apalancamiento DN</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s-ES" sz="1000" b="0" i="0" u="none" strike="noStrike">
                          <a:effectLst/>
                          <a:latin typeface="Tahoma" panose="020B0604030504040204" pitchFamily="34" charset="0"/>
                        </a:rPr>
                        <a:t>34,0%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26,1%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22,3%</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25,5%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25,7%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88517628"/>
                  </a:ext>
                </a:extLst>
              </a:tr>
              <a:tr h="158115">
                <a:tc>
                  <a:txBody>
                    <a:bodyPr/>
                    <a:lstStyle/>
                    <a:p>
                      <a:pPr algn="l" fontAlgn="b"/>
                      <a:r>
                        <a:rPr lang="es-ES" sz="1000" b="1" i="0" u="none" strike="noStrike">
                          <a:effectLst/>
                          <a:latin typeface="Tahoma" panose="020B0604030504040204" pitchFamily="34" charset="0"/>
                        </a:rPr>
                        <a:t>Apalancamiento DNM</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S" sz="1000" b="0" i="0" u="none" strike="noStrike">
                          <a:effectLst/>
                          <a:latin typeface="Tahoma" panose="020B0604030504040204" pitchFamily="34" charset="0"/>
                        </a:rPr>
                        <a:t>32,1%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38,1%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27,4%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22,7%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23,4%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166545"/>
                  </a:ext>
                </a:extLst>
              </a:tr>
              <a:tr h="158115">
                <a:tc>
                  <a:txBody>
                    <a:bodyPr/>
                    <a:lstStyle/>
                    <a:p>
                      <a:pPr algn="l" fontAlgn="b"/>
                      <a:r>
                        <a:rPr lang="es-ES" sz="1000" b="1" i="0" u="none" strike="noStrike">
                          <a:effectLst/>
                          <a:latin typeface="Tahoma" panose="020B0604030504040204" pitchFamily="34" charset="0"/>
                        </a:rPr>
                        <a:t>x EBITDA-A (DN)</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s-ES" sz="1000" b="0" i="0" u="none" strike="noStrike">
                          <a:effectLst/>
                          <a:latin typeface="Tahoma" panose="020B0604030504040204" pitchFamily="34" charset="0"/>
                        </a:rPr>
                        <a:t>1,4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34929793"/>
                  </a:ext>
                </a:extLst>
              </a:tr>
              <a:tr h="165100">
                <a:tc>
                  <a:txBody>
                    <a:bodyPr/>
                    <a:lstStyle/>
                    <a:p>
                      <a:pPr algn="l" fontAlgn="b"/>
                      <a:r>
                        <a:rPr lang="es-ES" sz="1000" b="1" i="0" u="none" strike="noStrike">
                          <a:effectLst/>
                          <a:latin typeface="Tahoma" panose="020B0604030504040204" pitchFamily="34" charset="0"/>
                        </a:rPr>
                        <a:t>x EBITDA-A (DNM)</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S" sz="10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2,1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1,3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0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s-ES" sz="1000" b="0" i="0" u="none" strike="noStrike" dirty="0">
                          <a:effectLst/>
                          <a:latin typeface="Tahoma" panose="020B060403050404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7406274"/>
                  </a:ext>
                </a:extLst>
              </a:tr>
            </a:tbl>
          </a:graphicData>
        </a:graphic>
      </p:graphicFrame>
    </p:spTree>
    <p:extLst>
      <p:ext uri="{BB962C8B-B14F-4D97-AF65-F5344CB8AC3E}">
        <p14:creationId xmlns:p14="http://schemas.microsoft.com/office/powerpoint/2010/main" val="211540862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C07720E51872A4382AE3A996236D2FA" ma:contentTypeVersion="16" ma:contentTypeDescription="Crear nuevo documento." ma:contentTypeScope="" ma:versionID="84e17f7539e22cbc923d35b722fca53b">
  <xsd:schema xmlns:xsd="http://www.w3.org/2001/XMLSchema" xmlns:xs="http://www.w3.org/2001/XMLSchema" xmlns:p="http://schemas.microsoft.com/office/2006/metadata/properties" xmlns:ns3="4e48ce2f-0aea-41a1-bc8b-7a437b85cefa" xmlns:ns4="14abc3fb-9de4-4c41-ba93-4185f881f5ca" targetNamespace="http://schemas.microsoft.com/office/2006/metadata/properties" ma:root="true" ma:fieldsID="1b480968e2f0c2f9aae5970fe80576bb" ns3:_="" ns4:_="">
    <xsd:import namespace="4e48ce2f-0aea-41a1-bc8b-7a437b85cefa"/>
    <xsd:import namespace="14abc3fb-9de4-4c41-ba93-4185f881f5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ObjectDetectorVersions" minOccurs="0"/>
                <xsd:element ref="ns3:MediaLengthInSeconds" minOccurs="0"/>
                <xsd:element ref="ns4:SharedWithUsers" minOccurs="0"/>
                <xsd:element ref="ns4:SharedWithDetails" minOccurs="0"/>
                <xsd:element ref="ns4:SharingHintHash"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48ce2f-0aea-41a1-bc8b-7a437b85ce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abc3fb-9de4-4c41-ba93-4185f881f5ca"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e48ce2f-0aea-41a1-bc8b-7a437b85cefa" xsi:nil="true"/>
  </documentManagement>
</p:properties>
</file>

<file path=customXml/itemProps1.xml><?xml version="1.0" encoding="utf-8"?>
<ds:datastoreItem xmlns:ds="http://schemas.openxmlformats.org/officeDocument/2006/customXml" ds:itemID="{0FB73036-7874-4B5D-89C0-174F6BA2A8B8}">
  <ds:schemaRefs>
    <ds:schemaRef ds:uri="http://schemas.microsoft.com/sharepoint/v3/contenttype/forms"/>
  </ds:schemaRefs>
</ds:datastoreItem>
</file>

<file path=customXml/itemProps2.xml><?xml version="1.0" encoding="utf-8"?>
<ds:datastoreItem xmlns:ds="http://schemas.openxmlformats.org/officeDocument/2006/customXml" ds:itemID="{05D9B1EA-A985-43C9-921A-CFF2303C86A5}">
  <ds:schemaRefs>
    <ds:schemaRef ds:uri="14abc3fb-9de4-4c41-ba93-4185f881f5ca"/>
    <ds:schemaRef ds:uri="4e48ce2f-0aea-41a1-bc8b-7a437b85ce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B0CD22-9D34-4703-94D0-8AFF516F93CE}">
  <ds:schemaRefs>
    <ds:schemaRef ds:uri="http://purl.org/dc/terms/"/>
    <ds:schemaRef ds:uri="http://schemas.microsoft.com/office/2006/documentManagement/types"/>
    <ds:schemaRef ds:uri="http://purl.org/dc/elements/1.1/"/>
    <ds:schemaRef ds:uri="http://schemas.microsoft.com/office/2006/metadata/properties"/>
    <ds:schemaRef ds:uri="4e48ce2f-0aea-41a1-bc8b-7a437b85cefa"/>
    <ds:schemaRef ds:uri="http://schemas.microsoft.com/office/infopath/2007/PartnerControls"/>
    <ds:schemaRef ds:uri="http://schemas.openxmlformats.org/package/2006/metadata/core-properties"/>
    <ds:schemaRef ds:uri="14abc3fb-9de4-4c41-ba93-4185f881f5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12378</TotalTime>
  <Words>2680</Words>
  <Application>Microsoft Office PowerPoint</Application>
  <PresentationFormat>Panorámica</PresentationFormat>
  <Paragraphs>471</Paragraphs>
  <Slides>13</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Arial Narrow</vt:lpstr>
      <vt:lpstr>BrowalliaUPC</vt:lpstr>
      <vt:lpstr>Calibri</vt:lpstr>
      <vt:lpstr>Calibri Light</vt:lpstr>
      <vt:lpstr>Franklin Gothic Demi Cond</vt:lpstr>
      <vt:lpstr>Franklin Gothic Medium Cond</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Luis Peña Pazos</cp:lastModifiedBy>
  <cp:revision>22</cp:revision>
  <cp:lastPrinted>2024-10-21T14:11:07Z</cp:lastPrinted>
  <dcterms:created xsi:type="dcterms:W3CDTF">2022-07-15T11:26:30Z</dcterms:created>
  <dcterms:modified xsi:type="dcterms:W3CDTF">2025-04-30T07:10:20Z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0x010100AC07720E51872A4382AE3A996236D2FA</vt:lpwstr>
  </property>
</Properties>
</file>